
<file path=[Content_Types].xml><?xml version="1.0" encoding="utf-8"?>
<Types xmlns="http://schemas.openxmlformats.org/package/2006/content-types">
  <Default Extension="rels" ContentType="application/vnd.openxmlformats-package.relationships+xml"/>
  <Override PartName="/ppt/slideLayouts/slideLayout1.xml" ContentType="application/vnd.openxmlformats-officedocument.presentationml.slideLayout+xml"/>
  <Default Extension="jpeg" ContentType="image/jpeg"/>
  <Default Extension="xml" ContentType="application/xml"/>
  <Override PartName="/ppt/slides/slide9.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8.xml" ContentType="application/vnd.openxmlformats-officedocument.presentationml.slideLayout+xml"/>
  <Override PartName="/ppt/slides/slide7.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s/slide5.xml" ContentType="application/vnd.openxmlformats-officedocument.presentationml.slide+xml"/>
  <Override PartName="/ppt/slideLayouts/slideLayout12.xml" ContentType="application/vnd.openxmlformats-officedocument.presentationml.slideLayout+xml"/>
  <Override PartName="/ppt/slides/slide16.xml" ContentType="application/vnd.openxmlformats-officedocument.presentationml.slide+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s/slide3.xml" ContentType="application/vnd.openxmlformats-officedocument.presentationml.slide+xml"/>
  <Override PartName="/ppt/slideLayouts/slideLayout10.xml" ContentType="application/vnd.openxmlformats-officedocument.presentationml.slideLayout+xml"/>
  <Override PartName="/ppt/slides/slide14.xml" ContentType="application/vnd.openxmlformats-officedocument.presentationml.slide+xml"/>
  <Override PartName="/docProps/core.xml" ContentType="application/vnd.openxmlformats-package.core-properties+xml"/>
  <Override PartName="/docProps/app.xml" ContentType="application/vnd.openxmlformats-officedocument.extended-properties+xml"/>
  <Override PartName="/ppt/slideLayouts/slideLayout2.xml" ContentType="application/vnd.openxmlformats-officedocument.presentationml.slideLayout+xml"/>
  <Override PartName="/ppt/slides/slide1.xml" ContentType="application/vnd.openxmlformats-officedocument.presentationml.slide+xml"/>
  <Override PartName="/ppt/slides/slide12.xml" ContentType="application/vnd.openxmlformats-officedocument.presentationml.slide+xml"/>
  <Default Extension="bin" ContentType="application/vnd.openxmlformats-officedocument.presentationml.printerSettings"/>
  <Override PartName="/ppt/slides/slide10.xml" ContentType="application/vnd.openxmlformats-officedocument.presentationml.slide+xml"/>
  <Override PartName="/ppt/viewProps.xml" ContentType="application/vnd.openxmlformats-officedocument.presentationml.viewProps+xml"/>
  <Override PartName="/ppt/slides/slide8.xml" ContentType="application/vnd.openxmlformats-officedocument.presentationml.slide+xml"/>
  <Override PartName="/ppt/presentation.xml" ContentType="application/vnd.openxmlformats-officedocument.presentationml.presentation.main+xml"/>
  <Override PartName="/ppt/slides/slide19.xml" ContentType="application/vnd.openxmlformats-officedocument.presentationml.slide+xml"/>
  <Override PartName="/ppt/slideLayouts/slideLayout9.xml" ContentType="application/vnd.openxmlformats-officedocument.presentationml.slideLayout+xml"/>
  <Override PartName="/ppt/slideLayouts/slideLayout7.xml" ContentType="application/vnd.openxmlformats-officedocument.presentationml.slideLayout+xml"/>
  <Override PartName="/ppt/slides/slide6.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s/slide4.xml" ContentType="application/vnd.openxmlformats-officedocument.presentationml.slide+xml"/>
  <Override PartName="/ppt/slideLayouts/slideLayout11.xml" ContentType="application/vnd.openxmlformats-officedocument.presentationml.slideLayout+xml"/>
  <Override PartName="/ppt/slides/slide15.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theme/theme1.xml" ContentType="application/vnd.openxmlformats-officedocument.theme+xml"/>
  <Override PartName="/ppt/slideLayouts/slideLayout3.xml" ContentType="application/vnd.openxmlformats-officedocument.presentationml.slideLayout+xml"/>
  <Override PartName="/ppt/slides/slide2.xml" ContentType="application/vnd.openxmlformats-officedocument.presentationml.slide+xml"/>
  <Override PartName="/ppt/slides/slide13.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60" r:id="rId1"/>
  </p:sldMasterIdLst>
  <p:sldIdLst>
    <p:sldId id="256" r:id="rId2"/>
    <p:sldId id="257" r:id="rId3"/>
    <p:sldId id="259" r:id="rId4"/>
    <p:sldId id="260" r:id="rId5"/>
    <p:sldId id="261" r:id="rId6"/>
    <p:sldId id="258" r:id="rId7"/>
    <p:sldId id="262" r:id="rId8"/>
    <p:sldId id="263" r:id="rId9"/>
    <p:sldId id="264" r:id="rId10"/>
    <p:sldId id="265" r:id="rId11"/>
    <p:sldId id="266" r:id="rId12"/>
    <p:sldId id="267" r:id="rId13"/>
    <p:sldId id="268" r:id="rId14"/>
    <p:sldId id="269" r:id="rId15"/>
    <p:sldId id="274" r:id="rId16"/>
    <p:sldId id="270" r:id="rId17"/>
    <p:sldId id="272" r:id="rId18"/>
    <p:sldId id="273" r:id="rId19"/>
    <p:sldId id="271" r:id="rId20"/>
    <p:sldId id="275" r:id="rId2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15808" autoAdjust="0"/>
    <p:restoredTop sz="94660"/>
  </p:normalViewPr>
  <p:slideViewPr>
    <p:cSldViewPr snapToGrid="0" snapToObjects="1">
      <p:cViewPr varScale="1">
        <p:scale>
          <a:sx n="137" d="100"/>
          <a:sy n="137" d="100"/>
        </p:scale>
        <p:origin x="-1616" y="-112"/>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0"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4114800" y="1572768"/>
            <a:ext cx="4910328" cy="2130552"/>
          </a:xfrm>
        </p:spPr>
        <p:txBody>
          <a:bodyPr vert="horz" lIns="91440" tIns="45720" rIns="91440" bIns="45720" rtlCol="0" anchor="b" anchorCtr="0">
            <a:normAutofit/>
          </a:bodyPr>
          <a:lstStyle>
            <a:lvl1pPr algn="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4114800" y="3711388"/>
            <a:ext cx="4910328" cy="886968"/>
          </a:xfrm>
        </p:spPr>
        <p:txBody>
          <a:bodyPr vert="horz" lIns="91440" tIns="45720" rIns="91440" bIns="45720" rtlCol="0">
            <a:normAutofit/>
          </a:bodyPr>
          <a:lstStyle>
            <a:lvl1pPr marL="0" indent="0" algn="r" defTabSz="914400" rtl="0" eaLnBrk="1" latinLnBrk="0" hangingPunct="1">
              <a:spcBef>
                <a:spcPct val="20000"/>
              </a:spcBef>
              <a:buClr>
                <a:schemeClr val="accent1"/>
              </a:buClr>
              <a:buSzPct val="90000"/>
              <a:buFont typeface="Wingdings" pitchFamily="2" charset="2"/>
              <a:buNone/>
              <a:defRPr sz="2400" b="1" kern="1200">
                <a:solidFill>
                  <a:schemeClr val="tx1">
                    <a:tint val="75000"/>
                  </a:schemeClr>
                </a:solidFill>
                <a:effectLst>
                  <a:outerShdw blurRad="50800" dist="50800" dir="2700000" algn="tl" rotWithShape="0">
                    <a:schemeClr val="bg1">
                      <a:alpha val="30000"/>
                    </a:schemeClr>
                  </a:outerShdw>
                </a:effectLst>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CE1474F8-8F6B-464D-A6A3-1586FEEAE7C3}" type="datetimeFigureOut">
              <a:rPr lang="en-US" smtClean="0"/>
              <a:pPr/>
              <a:t>3/22/18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515121-4BD0-4E48-BFC8-508070A5DC3E}" type="slidenum">
              <a:rPr lang="en-US" smtClean="0"/>
              <a:pPr/>
              <a:t>‹#›</a:t>
            </a:fld>
            <a:endParaRPr lang="en-US"/>
          </a:p>
        </p:txBody>
      </p:sp>
      <p:sp>
        <p:nvSpPr>
          <p:cNvPr id="20" name="Oval 19"/>
          <p:cNvSpPr>
            <a:spLocks noChangeAspect="1"/>
          </p:cNvSpPr>
          <p:nvPr/>
        </p:nvSpPr>
        <p:spPr>
          <a:xfrm>
            <a:off x="121024" y="85165"/>
            <a:ext cx="4433047" cy="4433047"/>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4" name="Oval 33"/>
          <p:cNvSpPr/>
          <p:nvPr/>
        </p:nvSpPr>
        <p:spPr>
          <a:xfrm>
            <a:off x="179294" y="112058"/>
            <a:ext cx="4201255" cy="4201255"/>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5" name="Oval 34"/>
          <p:cNvSpPr/>
          <p:nvPr/>
        </p:nvSpPr>
        <p:spPr>
          <a:xfrm>
            <a:off x="264460" y="138952"/>
            <a:ext cx="3988777" cy="4056383"/>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7" name="Oval 36"/>
          <p:cNvSpPr/>
          <p:nvPr/>
        </p:nvSpPr>
        <p:spPr>
          <a:xfrm>
            <a:off x="264460" y="138953"/>
            <a:ext cx="3897026" cy="3897026"/>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127000" dist="63500" dir="16200000">
              <a:prstClr val="black">
                <a:alpha val="6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bg>
      <p:bgRef idx="1003">
        <a:schemeClr val="bg2"/>
      </p:bgRef>
    </p:bg>
    <p:spTree>
      <p:nvGrpSpPr>
        <p:cNvPr id="1" name=""/>
        <p:cNvGrpSpPr/>
        <p:nvPr/>
      </p:nvGrpSpPr>
      <p:grpSpPr>
        <a:xfrm>
          <a:off x="0" y="0"/>
          <a:ext cx="0" cy="0"/>
          <a:chOff x="0" y="0"/>
          <a:chExt cx="0" cy="0"/>
        </a:xfrm>
      </p:grpSpPr>
      <p:grpSp>
        <p:nvGrpSpPr>
          <p:cNvPr id="9" name="Group 8"/>
          <p:cNvGrpSpPr/>
          <p:nvPr/>
        </p:nvGrpSpPr>
        <p:grpSpPr>
          <a:xfrm>
            <a:off x="0" y="1178859"/>
            <a:ext cx="9144000" cy="45291"/>
            <a:chOff x="0" y="1613647"/>
            <a:chExt cx="9144000" cy="45291"/>
          </a:xfrm>
        </p:grpSpPr>
        <p:cxnSp>
          <p:nvCxnSpPr>
            <p:cNvPr id="10" name="Straight Connector 9"/>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2" name="Group 11"/>
          <p:cNvGrpSpPr/>
          <p:nvPr/>
        </p:nvGrpSpPr>
        <p:grpSpPr>
          <a:xfrm>
            <a:off x="0" y="5715000"/>
            <a:ext cx="9144000" cy="45291"/>
            <a:chOff x="0" y="1613647"/>
            <a:chExt cx="9144000" cy="45291"/>
          </a:xfrm>
        </p:grpSpPr>
        <p:cxnSp>
          <p:nvCxnSpPr>
            <p:cNvPr id="13" name="Straight Connector 12"/>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457200" y="1524000"/>
            <a:ext cx="3581400" cy="1252538"/>
          </a:xfrm>
        </p:spPr>
        <p:txBody>
          <a:bodyPr anchor="b">
            <a:normAutofit/>
          </a:bodyPr>
          <a:lstStyle>
            <a:lvl1pPr algn="l">
              <a:defRPr sz="3600" b="1"/>
            </a:lvl1pPr>
          </a:lstStyle>
          <a:p>
            <a:r>
              <a:rPr lang="en-US" smtClean="0"/>
              <a:t>Click to edit Master title style</a:t>
            </a:r>
            <a:endParaRPr/>
          </a:p>
        </p:txBody>
      </p:sp>
      <p:sp>
        <p:nvSpPr>
          <p:cNvPr id="4" name="Text Placeholder 3"/>
          <p:cNvSpPr>
            <a:spLocks noGrp="1"/>
          </p:cNvSpPr>
          <p:nvPr>
            <p:ph type="body" sz="half" idx="2"/>
          </p:nvPr>
        </p:nvSpPr>
        <p:spPr>
          <a:xfrm>
            <a:off x="457200" y="2895600"/>
            <a:ext cx="3581400" cy="2438400"/>
          </a:xfrm>
        </p:spPr>
        <p:txBody>
          <a:bodyPr>
            <a:normAutofit/>
          </a:bodyPr>
          <a:lstStyle>
            <a:lvl1pPr marL="0" indent="0" algn="l">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1474F8-8F6B-464D-A6A3-1586FEEAE7C3}" type="datetimeFigureOut">
              <a:rPr lang="en-US" smtClean="0"/>
              <a:pPr/>
              <a:t>3/22/18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515121-4BD0-4E48-BFC8-508070A5DC3E}" type="slidenum">
              <a:rPr lang="en-US" smtClean="0"/>
              <a:pPr/>
              <a:t>‹#›</a:t>
            </a:fld>
            <a:endParaRPr lang="en-US"/>
          </a:p>
        </p:txBody>
      </p:sp>
      <p:sp>
        <p:nvSpPr>
          <p:cNvPr id="8" name="Oval 7"/>
          <p:cNvSpPr>
            <a:spLocks noChangeAspect="1"/>
          </p:cNvSpPr>
          <p:nvPr/>
        </p:nvSpPr>
        <p:spPr>
          <a:xfrm>
            <a:off x="4285131" y="1116106"/>
            <a:ext cx="4724400" cy="4724400"/>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sz="1800" kern="1200">
              <a:solidFill>
                <a:schemeClr val="lt1"/>
              </a:solidFill>
              <a:latin typeface="+mn-lt"/>
              <a:ea typeface="+mn-ea"/>
              <a:cs typeface="+mn-cs"/>
            </a:endParaRPr>
          </a:p>
        </p:txBody>
      </p:sp>
      <p:sp>
        <p:nvSpPr>
          <p:cNvPr id="3" name="Picture Placeholder 2"/>
          <p:cNvSpPr>
            <a:spLocks noGrp="1"/>
          </p:cNvSpPr>
          <p:nvPr>
            <p:ph type="pic" idx="1"/>
          </p:nvPr>
        </p:nvSpPr>
        <p:spPr>
          <a:xfrm>
            <a:off x="4473386" y="1148001"/>
            <a:ext cx="4434840" cy="4434987"/>
          </a:xfrm>
          <a:prstGeom prst="ellipse">
            <a:avLst/>
          </a:prstGeom>
          <a:effectLst>
            <a:innerShdw blurRad="63500" dist="50800" dir="18900000">
              <a:prstClr val="black">
                <a:alpha val="30000"/>
              </a:prstClr>
            </a:innerShdw>
          </a:effectLst>
        </p:spPr>
        <p:txBody>
          <a:bodyPr vert="horz" lIns="91440" tIns="45720" rIns="91440" bIns="45720" rtlCol="0">
            <a:normAutofit/>
          </a:bodyPr>
          <a:lstStyle>
            <a:lvl1pPr marL="342900" indent="-342900" algn="r" defTabSz="914400" rtl="0" eaLnBrk="1" latinLnBrk="0" hangingPunct="1">
              <a:spcBef>
                <a:spcPct val="20000"/>
              </a:spcBef>
              <a:buClr>
                <a:schemeClr val="accent1"/>
              </a:buClr>
              <a:buSzPct val="90000"/>
              <a:buFont typeface="Wingdings" pitchFamily="2" charset="2"/>
              <a:buNone/>
              <a:defRPr sz="18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E1474F8-8F6B-464D-A6A3-1586FEEAE7C3}" type="datetimeFigureOut">
              <a:rPr lang="en-US" smtClean="0"/>
              <a:pPr/>
              <a:t>3/22/18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515121-4BD0-4E48-BFC8-508070A5DC3E}" type="slidenum">
              <a:rPr lang="en-US" smtClean="0"/>
              <a:pPr/>
              <a:t>‹#›</a:t>
            </a:fld>
            <a:endParaRPr lang="en-US"/>
          </a:p>
        </p:txBody>
      </p:sp>
      <p:grpSp>
        <p:nvGrpSpPr>
          <p:cNvPr id="7"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56500" y="609600"/>
            <a:ext cx="1587500" cy="5516563"/>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457200" y="609600"/>
            <a:ext cx="6629400" cy="55165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a:xfrm>
            <a:off x="7556499" y="6356350"/>
            <a:ext cx="1148229" cy="365125"/>
          </a:xfrm>
        </p:spPr>
        <p:txBody>
          <a:bodyPr/>
          <a:lstStyle/>
          <a:p>
            <a:fld id="{CE1474F8-8F6B-464D-A6A3-1586FEEAE7C3}" type="datetimeFigureOut">
              <a:rPr lang="en-US" smtClean="0"/>
              <a:pPr/>
              <a:t>3/22/18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515121-4BD0-4E48-BFC8-508070A5DC3E}" type="slidenum">
              <a:rPr lang="en-US" smtClean="0"/>
              <a:pPr/>
              <a:t>‹#›</a:t>
            </a:fld>
            <a:endParaRPr lang="en-US"/>
          </a:p>
        </p:txBody>
      </p:sp>
      <p:grpSp>
        <p:nvGrpSpPr>
          <p:cNvPr id="7" name="Group 6"/>
          <p:cNvGrpSpPr/>
          <p:nvPr/>
        </p:nvGrpSpPr>
        <p:grpSpPr>
          <a:xfrm rot="5400000">
            <a:off x="4065260" y="3406355"/>
            <a:ext cx="6858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1pPr>
              <a:spcBef>
                <a:spcPts val="2000"/>
              </a:spcBef>
              <a:defRPr/>
            </a:lvl1pPr>
            <a:lvl2pPr>
              <a:spcBef>
                <a:spcPts val="600"/>
              </a:spcBef>
              <a:defRPr/>
            </a:lvl2pPr>
            <a:lvl3pPr>
              <a:spcBef>
                <a:spcPts val="600"/>
              </a:spcBef>
              <a:defRPr/>
            </a:lvl3pPr>
            <a:lvl4pPr>
              <a:spcBef>
                <a:spcPts val="600"/>
              </a:spcBef>
              <a:defRPr/>
            </a:lvl4pPr>
            <a:lvl5pPr>
              <a:spcBef>
                <a:spcPts val="600"/>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CE1474F8-8F6B-464D-A6A3-1586FEEAE7C3}" type="datetimeFigureOut">
              <a:rPr lang="en-US" smtClean="0"/>
              <a:pPr/>
              <a:t>3/22/18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515121-4BD0-4E48-BFC8-508070A5DC3E}" type="slidenum">
              <a:rPr lang="en-US" smtClean="0"/>
              <a:pPr/>
              <a:t>‹#›</a:t>
            </a:fld>
            <a:endParaRPr lang="en-US"/>
          </a:p>
        </p:txBody>
      </p:sp>
      <p:grpSp>
        <p:nvGrpSpPr>
          <p:cNvPr id="7" name="Group 10"/>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Title Slide with Picture">
    <p:bg>
      <p:bgRef idx="1002">
        <a:schemeClr val="bg2"/>
      </p:bgRef>
    </p:bg>
    <p:spTree>
      <p:nvGrpSpPr>
        <p:cNvPr id="1" name=""/>
        <p:cNvGrpSpPr/>
        <p:nvPr/>
      </p:nvGrpSpPr>
      <p:grpSpPr>
        <a:xfrm>
          <a:off x="0" y="0"/>
          <a:ext cx="0" cy="0"/>
          <a:chOff x="0" y="0"/>
          <a:chExt cx="0" cy="0"/>
        </a:xfrm>
      </p:grpSpPr>
      <p:grpSp>
        <p:nvGrpSpPr>
          <p:cNvPr id="6" name="Group 6"/>
          <p:cNvGrpSpPr/>
          <p:nvPr/>
        </p:nvGrpSpPr>
        <p:grpSpPr>
          <a:xfrm>
            <a:off x="0" y="1461247"/>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7" name="Group 9"/>
          <p:cNvGrpSpPr/>
          <p:nvPr/>
        </p:nvGrpSpPr>
        <p:grpSpPr>
          <a:xfrm>
            <a:off x="0" y="4953000"/>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5365376" y="1573306"/>
            <a:ext cx="3653117" cy="2133600"/>
          </a:xfrm>
        </p:spPr>
        <p:txBody>
          <a:bodyPr anchor="b" anchorCtr="0"/>
          <a:lstStyle>
            <a:lvl1pPr algn="r">
              <a:defRPr/>
            </a:lvl1pPr>
          </a:lstStyle>
          <a:p>
            <a:r>
              <a:rPr lang="en-US" smtClean="0"/>
              <a:t>Click to edit Master title style</a:t>
            </a:r>
            <a:endParaRPr/>
          </a:p>
        </p:txBody>
      </p:sp>
      <p:sp>
        <p:nvSpPr>
          <p:cNvPr id="3" name="Subtitle 2"/>
          <p:cNvSpPr>
            <a:spLocks noGrp="1"/>
          </p:cNvSpPr>
          <p:nvPr>
            <p:ph type="subTitle" idx="1"/>
          </p:nvPr>
        </p:nvSpPr>
        <p:spPr>
          <a:xfrm>
            <a:off x="5365376" y="3998259"/>
            <a:ext cx="3653117" cy="883024"/>
          </a:xfrm>
        </p:spPr>
        <p:txBody>
          <a:bodyPr/>
          <a:lstStyle>
            <a:lvl1pPr marL="0" indent="0" algn="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
        <p:nvSpPr>
          <p:cNvPr id="4" name="Date Placeholder 3"/>
          <p:cNvSpPr>
            <a:spLocks noGrp="1"/>
          </p:cNvSpPr>
          <p:nvPr>
            <p:ph type="dt" sz="half" idx="10"/>
          </p:nvPr>
        </p:nvSpPr>
        <p:spPr/>
        <p:txBody>
          <a:bodyPr/>
          <a:lstStyle/>
          <a:p>
            <a:fld id="{CE1474F8-8F6B-464D-A6A3-1586FEEAE7C3}" type="datetimeFigureOut">
              <a:rPr lang="en-US" smtClean="0"/>
              <a:pPr/>
              <a:t>3/22/18</a:t>
            </a:fld>
            <a:endParaRPr lang="en-US"/>
          </a:p>
        </p:txBody>
      </p:sp>
      <p:sp>
        <p:nvSpPr>
          <p:cNvPr id="5" name="Footer Placeholder 4"/>
          <p:cNvSpPr>
            <a:spLocks noGrp="1"/>
          </p:cNvSpPr>
          <p:nvPr>
            <p:ph type="ftr" sz="quarter" idx="11"/>
          </p:nvPr>
        </p:nvSpPr>
        <p:spPr>
          <a:xfrm>
            <a:off x="3124200" y="6356350"/>
            <a:ext cx="2895600" cy="365125"/>
          </a:xfrm>
        </p:spPr>
        <p:txBody>
          <a:bodyPr/>
          <a:lstStyle>
            <a:lvl1pPr algn="ctr">
              <a:defRPr/>
            </a:lvl1pPr>
          </a:lstStyle>
          <a:p>
            <a:endParaRPr lang="en-US"/>
          </a:p>
        </p:txBody>
      </p:sp>
      <p:sp>
        <p:nvSpPr>
          <p:cNvPr id="16" name="Oval 15"/>
          <p:cNvSpPr>
            <a:spLocks noChangeAspect="1"/>
          </p:cNvSpPr>
          <p:nvPr/>
        </p:nvSpPr>
        <p:spPr>
          <a:xfrm>
            <a:off x="134471" y="685800"/>
            <a:ext cx="5268049" cy="5268049"/>
          </a:xfrm>
          <a:prstGeom prst="ellipse">
            <a:avLst/>
          </a:prstGeom>
          <a:gradFill flip="none" rotWithShape="1">
            <a:gsLst>
              <a:gs pos="0">
                <a:schemeClr val="accent1"/>
              </a:gs>
              <a:gs pos="50000">
                <a:schemeClr val="accent1">
                  <a:lumMod val="75000"/>
                </a:schemeClr>
              </a:gs>
              <a:gs pos="100000">
                <a:schemeClr val="accent1"/>
              </a:gs>
            </a:gsLst>
            <a:lin ang="8400000" scaled="0"/>
            <a:tileRect/>
          </a:gradFill>
          <a:ln>
            <a:noFill/>
          </a:ln>
          <a:effectLst>
            <a:outerShdw blurRad="50800" dist="38100" dir="5400000" algn="t" rotWithShape="0">
              <a:prstClr val="black">
                <a:alpha val="40000"/>
              </a:prstClr>
            </a:outerShdw>
          </a:effectLst>
          <a:scene3d>
            <a:camera prst="orthographicFront"/>
            <a:lightRig rig="chilly" dir="t">
              <a:rot lat="0" lon="0" rev="16800000"/>
            </a:lightRig>
          </a:scene3d>
          <a:sp3d>
            <a:bevelT w="127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7" name="Oval 16"/>
          <p:cNvSpPr/>
          <p:nvPr/>
        </p:nvSpPr>
        <p:spPr>
          <a:xfrm>
            <a:off x="229676" y="712694"/>
            <a:ext cx="4983480" cy="4983480"/>
          </a:xfrm>
          <a:prstGeom prst="ellipse">
            <a:avLst/>
          </a:prstGeom>
          <a:gradFill flip="none" rotWithShape="1">
            <a:gsLst>
              <a:gs pos="0">
                <a:schemeClr val="accent2">
                  <a:alpha val="30000"/>
                </a:schemeClr>
              </a:gs>
              <a:gs pos="100000">
                <a:schemeClr val="accent2">
                  <a:lumMod val="75000"/>
                  <a:alpha val="30000"/>
                </a:schemeClr>
              </a:gs>
            </a:gsLst>
            <a:lin ang="2700000" scaled="1"/>
            <a:tileRect/>
          </a:gradFill>
          <a:ln>
            <a:noFill/>
          </a:ln>
          <a:effectLst>
            <a:innerShdw blurRad="38100" dist="12700" dir="27000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8" name="Picture Placeholder 24"/>
          <p:cNvSpPr>
            <a:spLocks noGrp="1"/>
          </p:cNvSpPr>
          <p:nvPr>
            <p:ph type="pic" sz="quarter" idx="13"/>
          </p:nvPr>
        </p:nvSpPr>
        <p:spPr>
          <a:xfrm>
            <a:off x="241232" y="716992"/>
            <a:ext cx="4906459" cy="4852935"/>
          </a:xfrm>
          <a:prstGeom prst="ellipse">
            <a:avLst/>
          </a:prstGeom>
          <a:effectLst>
            <a:innerShdw blurRad="63500" dist="50800" dir="16200000">
              <a:prstClr val="black">
                <a:alpha val="30000"/>
              </a:prstClr>
            </a:innerShdw>
          </a:effectLst>
        </p:spPr>
        <p:txBody>
          <a:bodyPr>
            <a:normAutofit/>
          </a:bodyPr>
          <a:lstStyle>
            <a:lvl1pPr algn="r">
              <a:buNone/>
              <a:defRPr sz="1800"/>
            </a:lvl1pPr>
          </a:lstStyle>
          <a:p>
            <a:r>
              <a:rPr lang="en-US" smtClean="0"/>
              <a:t>Click icon to add picture</a:t>
            </a:r>
            <a:endParaRP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133600"/>
            <a:ext cx="8228013" cy="1362075"/>
          </a:xfrm>
        </p:spPr>
        <p:txBody>
          <a:bodyPr anchor="b" anchorCtr="0">
            <a:normAutofit/>
          </a:bodyPr>
          <a:lstStyle>
            <a:lvl1pPr algn="ctr">
              <a:defRPr sz="4800" b="1" cap="none" baseline="0"/>
            </a:lvl1pPr>
          </a:lstStyle>
          <a:p>
            <a:r>
              <a:rPr lang="en-US" smtClean="0"/>
              <a:t>Click to edit Master title style</a:t>
            </a:r>
            <a:endParaRPr/>
          </a:p>
        </p:txBody>
      </p:sp>
      <p:sp>
        <p:nvSpPr>
          <p:cNvPr id="3" name="Text Placeholder 2"/>
          <p:cNvSpPr>
            <a:spLocks noGrp="1"/>
          </p:cNvSpPr>
          <p:nvPr>
            <p:ph type="body" idx="1"/>
          </p:nvPr>
        </p:nvSpPr>
        <p:spPr>
          <a:xfrm>
            <a:off x="457200" y="3529013"/>
            <a:ext cx="8228013" cy="1347787"/>
          </a:xfrm>
        </p:spPr>
        <p:txBody>
          <a:bodyPr anchor="t" anchorCtr="0"/>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E1474F8-8F6B-464D-A6A3-1586FEEAE7C3}" type="datetimeFigureOut">
              <a:rPr lang="en-US" smtClean="0"/>
              <a:pPr/>
              <a:t>3/22/18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515121-4BD0-4E48-BFC8-508070A5DC3E}" type="slidenum">
              <a:rPr lang="en-US" smtClean="0"/>
              <a:pPr/>
              <a:t>‹#›</a:t>
            </a:fld>
            <a:endParaRPr lang="en-US"/>
          </a:p>
        </p:txBody>
      </p:sp>
      <p:grpSp>
        <p:nvGrpSpPr>
          <p:cNvPr id="7" name="Group 7"/>
          <p:cNvGrpSpPr/>
          <p:nvPr/>
        </p:nvGrpSpPr>
        <p:grpSpPr>
          <a:xfrm>
            <a:off x="0" y="1447800"/>
            <a:ext cx="9144000" cy="45291"/>
            <a:chOff x="0" y="1613647"/>
            <a:chExt cx="9144000" cy="45291"/>
          </a:xfrm>
        </p:grpSpPr>
        <p:cxnSp>
          <p:nvCxnSpPr>
            <p:cNvPr id="9" name="Straight Connector 8"/>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10"/>
          <p:cNvGrpSpPr/>
          <p:nvPr/>
        </p:nvGrpSpPr>
        <p:grpSpPr>
          <a:xfrm>
            <a:off x="0" y="4939553"/>
            <a:ext cx="9144000" cy="45291"/>
            <a:chOff x="0" y="1613647"/>
            <a:chExt cx="9144000" cy="45291"/>
          </a:xfrm>
        </p:grpSpPr>
        <p:cxnSp>
          <p:nvCxnSpPr>
            <p:cNvPr id="12" name="Straight Connector 11"/>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45720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4754880" y="2057401"/>
            <a:ext cx="3931920" cy="3980328"/>
          </a:xfrm>
        </p:spPr>
        <p:txBody>
          <a:bodyPr>
            <a:normAutofit/>
          </a:bodyPr>
          <a:lstStyle>
            <a:lvl1pPr>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CE1474F8-8F6B-464D-A6A3-1586FEEAE7C3}" type="datetimeFigureOut">
              <a:rPr lang="en-US" smtClean="0"/>
              <a:pPr/>
              <a:t>3/22/18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515121-4BD0-4E48-BFC8-508070A5DC3E}" type="slidenum">
              <a:rPr lang="en-US" smtClean="0"/>
              <a:pPr/>
              <a:t>‹#›</a:t>
            </a:fld>
            <a:endParaRPr lang="en-US"/>
          </a:p>
        </p:txBody>
      </p:sp>
      <p:grpSp>
        <p:nvGrpSpPr>
          <p:cNvPr id="8" name="Group 16"/>
          <p:cNvGrpSpPr/>
          <p:nvPr/>
        </p:nvGrpSpPr>
        <p:grpSpPr>
          <a:xfrm>
            <a:off x="0" y="1584169"/>
            <a:ext cx="9144000" cy="45291"/>
            <a:chOff x="0" y="1613647"/>
            <a:chExt cx="9144000" cy="45291"/>
          </a:xfrm>
        </p:grpSpPr>
        <p:cxnSp>
          <p:nvCxnSpPr>
            <p:cNvPr id="18" name="Straight Connector 1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584169"/>
            <a:ext cx="9144000" cy="45291"/>
            <a:chOff x="0" y="1613647"/>
            <a:chExt cx="9144000" cy="45291"/>
          </a:xfrm>
        </p:grpSpPr>
        <p:cxnSp>
          <p:nvCxnSpPr>
            <p:cNvPr id="11" name="Straight Connector 10"/>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45720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4754880" y="1734670"/>
            <a:ext cx="3931920" cy="744071"/>
          </a:xfrm>
        </p:spPr>
        <p:txBody>
          <a:bodyPr anchor="ctr" anchorCtr="0">
            <a:noAutofit/>
          </a:bodyPr>
          <a:lstStyle>
            <a:lvl1pPr marL="0" indent="0" algn="ctr">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514600"/>
            <a:ext cx="3931920" cy="3523129"/>
          </a:xfrm>
        </p:spPr>
        <p:txBody>
          <a:bodyPr>
            <a:normAutofit/>
          </a:bodyPr>
          <a:lstStyle>
            <a:lvl1pPr>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CE1474F8-8F6B-464D-A6A3-1586FEEAE7C3}" type="datetimeFigureOut">
              <a:rPr lang="en-US" smtClean="0"/>
              <a:pPr/>
              <a:t>3/22/18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515121-4BD0-4E48-BFC8-508070A5DC3E}"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CE1474F8-8F6B-464D-A6A3-1586FEEAE7C3}" type="datetimeFigureOut">
              <a:rPr lang="en-US" smtClean="0"/>
              <a:pPr/>
              <a:t>3/22/18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515121-4BD0-4E48-BFC8-508070A5DC3E}" type="slidenum">
              <a:rPr lang="en-US" smtClean="0"/>
              <a:pPr/>
              <a:t>‹#›</a:t>
            </a:fld>
            <a:endParaRPr lang="en-US"/>
          </a:p>
        </p:txBody>
      </p:sp>
      <p:grpSp>
        <p:nvGrpSpPr>
          <p:cNvPr id="6" name="Group 6"/>
          <p:cNvGrpSpPr/>
          <p:nvPr/>
        </p:nvGrpSpPr>
        <p:grpSpPr>
          <a:xfrm>
            <a:off x="0" y="1584169"/>
            <a:ext cx="9144000" cy="45291"/>
            <a:chOff x="0" y="1613647"/>
            <a:chExt cx="9144000" cy="45291"/>
          </a:xfrm>
        </p:grpSpPr>
        <p:cxnSp>
          <p:nvCxnSpPr>
            <p:cNvPr id="8" name="Straight Connector 7"/>
            <p:cNvCxnSpPr/>
            <p:nvPr/>
          </p:nvCxnSpPr>
          <p:spPr>
            <a:xfrm>
              <a:off x="0" y="1657350"/>
              <a:ext cx="9144000" cy="1588"/>
            </a:xfrm>
            <a:prstGeom prst="line">
              <a:avLst/>
            </a:prstGeom>
            <a:ln w="889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0" y="1613647"/>
              <a:ext cx="9144000" cy="1588"/>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E1474F8-8F6B-464D-A6A3-1586FEEAE7C3}" type="datetimeFigureOut">
              <a:rPr lang="en-US" smtClean="0"/>
              <a:pPr/>
              <a:t>3/22/18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515121-4BD0-4E48-BFC8-508070A5DC3E}"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199" y="658906"/>
            <a:ext cx="3602039" cy="1162050"/>
          </a:xfrm>
        </p:spPr>
        <p:txBody>
          <a:bodyPr anchor="b">
            <a:normAutofit/>
          </a:bodyPr>
          <a:lstStyle>
            <a:lvl1pPr algn="ctr">
              <a:defRPr sz="3600" b="1"/>
            </a:lvl1pPr>
          </a:lstStyle>
          <a:p>
            <a:r>
              <a:rPr lang="en-US" smtClean="0"/>
              <a:t>Click to edit Master title style</a:t>
            </a:r>
            <a:endParaRPr/>
          </a:p>
        </p:txBody>
      </p:sp>
      <p:sp>
        <p:nvSpPr>
          <p:cNvPr id="3" name="Content Placeholder 2"/>
          <p:cNvSpPr>
            <a:spLocks noGrp="1"/>
          </p:cNvSpPr>
          <p:nvPr>
            <p:ph idx="1"/>
          </p:nvPr>
        </p:nvSpPr>
        <p:spPr>
          <a:xfrm>
            <a:off x="4473388" y="273051"/>
            <a:ext cx="4206240" cy="5778500"/>
          </a:xfrm>
        </p:spPr>
        <p:txBody>
          <a:bodyPr>
            <a:normAutofit/>
          </a:bodyP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457199" y="1905001"/>
            <a:ext cx="3602039" cy="3733800"/>
          </a:xfrm>
        </p:spPr>
        <p:txBody>
          <a:bodyPr>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E1474F8-8F6B-464D-A6A3-1586FEEAE7C3}" type="datetimeFigureOut">
              <a:rPr lang="en-US" smtClean="0"/>
              <a:pPr/>
              <a:t>3/22/18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515121-4BD0-4E48-BFC8-508070A5DC3E}"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a:p>
        </p:txBody>
      </p:sp>
      <p:sp>
        <p:nvSpPr>
          <p:cNvPr id="3" name="Text Placeholder 2"/>
          <p:cNvSpPr>
            <a:spLocks noGrp="1"/>
          </p:cNvSpPr>
          <p:nvPr>
            <p:ph type="body" idx="1"/>
          </p:nvPr>
        </p:nvSpPr>
        <p:spPr>
          <a:xfrm>
            <a:off x="457200" y="2057401"/>
            <a:ext cx="8229600" cy="3962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6571129"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1474F8-8F6B-464D-A6A3-1586FEEAE7C3}" type="datetimeFigureOut">
              <a:rPr lang="en-US" smtClean="0"/>
              <a:pPr/>
              <a:t>3/22/18</a:t>
            </a:fld>
            <a:endParaRPr 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DB515121-4BD0-4E48-BFC8-508070A5DC3E}"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800" b="1" kern="1200">
          <a:solidFill>
            <a:schemeClr val="tx1"/>
          </a:solidFill>
          <a:effectLst>
            <a:outerShdw blurRad="50800" dist="50800" dir="2700000" algn="tl" rotWithShape="0">
              <a:schemeClr val="bg1">
                <a:alpha val="30000"/>
              </a:schemeClr>
            </a:outerShdw>
          </a:effectLst>
          <a:latin typeface="+mj-lt"/>
          <a:ea typeface="+mj-ea"/>
          <a:cs typeface="+mj-cs"/>
        </a:defRPr>
      </a:lvl1pPr>
    </p:titleStyle>
    <p:bodyStyle>
      <a:lvl1pPr marL="342900" indent="-342900" algn="l" defTabSz="914400" rtl="0" eaLnBrk="1" latinLnBrk="0" hangingPunct="1">
        <a:spcBef>
          <a:spcPct val="20000"/>
        </a:spcBef>
        <a:buClr>
          <a:schemeClr val="accent1"/>
        </a:buClr>
        <a:buSzPct val="90000"/>
        <a:buFont typeface="Wingdings" pitchFamily="2" charset="2"/>
        <a:buChar char=""/>
        <a:defRPr sz="2400" b="1" kern="1200">
          <a:solidFill>
            <a:schemeClr val="tx1"/>
          </a:solidFill>
          <a:effectLst>
            <a:outerShdw blurRad="50800" dist="50800" dir="2700000" algn="tl" rotWithShape="0">
              <a:schemeClr val="bg1">
                <a:alpha val="30000"/>
              </a:schemeClr>
            </a:outerShdw>
          </a:effectLst>
          <a:latin typeface="+mn-lt"/>
          <a:ea typeface="+mn-ea"/>
          <a:cs typeface="+mn-cs"/>
        </a:defRPr>
      </a:lvl1pPr>
      <a:lvl2pPr marL="685800" indent="-336550" algn="l" defTabSz="914400" rtl="0" eaLnBrk="1" latinLnBrk="0" hangingPunct="1">
        <a:spcBef>
          <a:spcPct val="20000"/>
        </a:spcBef>
        <a:buClr>
          <a:schemeClr val="accent2"/>
        </a:buClr>
        <a:buSzPct val="90000"/>
        <a:buFont typeface="Wingdings" pitchFamily="2" charset="2"/>
        <a:buChar char=""/>
        <a:defRPr sz="2200" b="1" kern="1200">
          <a:solidFill>
            <a:schemeClr val="tx1"/>
          </a:solidFill>
          <a:effectLst>
            <a:outerShdw blurRad="50800" dist="50800" dir="2700000" algn="tl" rotWithShape="0">
              <a:schemeClr val="bg1">
                <a:alpha val="30000"/>
              </a:schemeClr>
            </a:outerShdw>
          </a:effectLst>
          <a:latin typeface="+mn-lt"/>
          <a:ea typeface="+mn-ea"/>
          <a:cs typeface="+mn-cs"/>
        </a:defRPr>
      </a:lvl2pPr>
      <a:lvl3pPr marL="1035050" indent="-349250" algn="l" defTabSz="914400" rtl="0" eaLnBrk="1" latinLnBrk="0" hangingPunct="1">
        <a:spcBef>
          <a:spcPct val="20000"/>
        </a:spcBef>
        <a:buClr>
          <a:schemeClr val="accent1"/>
        </a:buClr>
        <a:buSzPct val="90000"/>
        <a:buFont typeface="Wingdings" pitchFamily="2" charset="2"/>
        <a:buChar char=""/>
        <a:defRPr sz="2000" b="1" kern="1200">
          <a:solidFill>
            <a:schemeClr val="tx1"/>
          </a:solidFill>
          <a:effectLst>
            <a:outerShdw blurRad="50800" dist="50800" dir="2700000" algn="tl" rotWithShape="0">
              <a:schemeClr val="bg1">
                <a:alpha val="30000"/>
              </a:schemeClr>
            </a:outerShdw>
          </a:effectLst>
          <a:latin typeface="+mn-lt"/>
          <a:ea typeface="+mn-ea"/>
          <a:cs typeface="+mn-cs"/>
        </a:defRPr>
      </a:lvl3pPr>
      <a:lvl4pPr marL="1371600" indent="-336550" algn="l" defTabSz="914400" rtl="0" eaLnBrk="1" latinLnBrk="0" hangingPunct="1">
        <a:spcBef>
          <a:spcPct val="20000"/>
        </a:spcBef>
        <a:buClr>
          <a:schemeClr val="accent2"/>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4pPr>
      <a:lvl5pPr marL="1720850" indent="-349250" algn="l" defTabSz="914400" rtl="0" eaLnBrk="1" latinLnBrk="0" hangingPunct="1">
        <a:spcBef>
          <a:spcPct val="20000"/>
        </a:spcBef>
        <a:buClr>
          <a:schemeClr val="accent1"/>
        </a:buClr>
        <a:buSzPct val="90000"/>
        <a:buFont typeface="Wingdings" pitchFamily="2" charset="2"/>
        <a:buChar char=""/>
        <a:defRPr sz="1800" b="1" kern="1200">
          <a:solidFill>
            <a:schemeClr val="tx1"/>
          </a:solidFill>
          <a:effectLst>
            <a:outerShdw blurRad="50800" dist="50800" dir="2700000" algn="tl" rotWithShape="0">
              <a:schemeClr val="bg1">
                <a:alpha val="30000"/>
              </a:schemeClr>
            </a:outerShdw>
          </a:effectLst>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mailto:krinibar@aol.com" TargetMode="External"/><Relationship Id="rId3" Type="http://schemas.openxmlformats.org/officeDocument/2006/relationships/hyperlink" Target="http://www.magnificopublications"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4" Type="http://schemas.openxmlformats.org/officeDocument/2006/relationships/image" Target="../media/image9.jpeg"/><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ctrTitle"/>
          </p:nvPr>
        </p:nvSpPr>
        <p:spPr>
          <a:xfrm>
            <a:off x="673253" y="451340"/>
            <a:ext cx="3976149" cy="3516250"/>
          </a:xfrm>
        </p:spPr>
        <p:txBody>
          <a:bodyPr>
            <a:normAutofit fontScale="90000"/>
          </a:bodyPr>
          <a:lstStyle/>
          <a:p>
            <a:pPr algn="l"/>
            <a:r>
              <a:rPr lang="en-US" dirty="0"/>
              <a:t>Juggling the Demands of the Standards with Your ELL</a:t>
            </a:r>
            <a:r>
              <a:rPr lang="en-US" dirty="0" smtClean="0"/>
              <a:t>      Students</a:t>
            </a:r>
            <a:endParaRPr lang="en-US" dirty="0"/>
          </a:p>
        </p:txBody>
      </p:sp>
      <p:sp>
        <p:nvSpPr>
          <p:cNvPr id="3" name="Subtitle 2"/>
          <p:cNvSpPr>
            <a:spLocks noGrp="1"/>
          </p:cNvSpPr>
          <p:nvPr>
            <p:ph type="subTitle" idx="1"/>
          </p:nvPr>
        </p:nvSpPr>
        <p:spPr>
          <a:xfrm>
            <a:off x="2329950" y="4618359"/>
            <a:ext cx="3694334" cy="818709"/>
          </a:xfrm>
        </p:spPr>
        <p:txBody>
          <a:bodyPr>
            <a:normAutofit fontScale="92500" lnSpcReduction="10000"/>
          </a:bodyPr>
          <a:lstStyle/>
          <a:p>
            <a:pPr algn="ctr"/>
            <a:r>
              <a:rPr lang="en-US" dirty="0" smtClean="0"/>
              <a:t>Richard Di Giacomo</a:t>
            </a:r>
          </a:p>
          <a:p>
            <a:pPr algn="ctr"/>
            <a:r>
              <a:rPr lang="en-US" dirty="0" smtClean="0"/>
              <a:t>Magnifico Publications</a:t>
            </a:r>
            <a:endParaRPr lang="en-US" dirty="0"/>
          </a:p>
        </p:txBody>
      </p:sp>
      <p:pic>
        <p:nvPicPr>
          <p:cNvPr id="4" name="Picture 3" descr="is.jpeg"/>
          <p:cNvPicPr>
            <a:picLocks noChangeAspect="1"/>
          </p:cNvPicPr>
          <p:nvPr/>
        </p:nvPicPr>
        <p:blipFill>
          <a:blip r:embed="rId2"/>
          <a:stretch>
            <a:fillRect/>
          </a:stretch>
        </p:blipFill>
        <p:spPr>
          <a:xfrm>
            <a:off x="6258947" y="3771611"/>
            <a:ext cx="2267299" cy="2470124"/>
          </a:xfrm>
          <a:prstGeom prst="rect">
            <a:avLst/>
          </a:prstGeom>
        </p:spPr>
      </p:pic>
      <p:sp>
        <p:nvSpPr>
          <p:cNvPr id="5" name="TextBox 4"/>
          <p:cNvSpPr txBox="1"/>
          <p:nvPr/>
        </p:nvSpPr>
        <p:spPr>
          <a:xfrm>
            <a:off x="3216797" y="5437068"/>
            <a:ext cx="1984099" cy="369332"/>
          </a:xfrm>
          <a:prstGeom prst="rect">
            <a:avLst/>
          </a:prstGeom>
          <a:noFill/>
        </p:spPr>
        <p:txBody>
          <a:bodyPr wrap="none" rtlCol="0">
            <a:spAutoFit/>
          </a:bodyPr>
          <a:lstStyle/>
          <a:p>
            <a:r>
              <a:rPr lang="en-US" dirty="0" smtClean="0"/>
              <a:t>krinibar@aol.com</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4363" y="274638"/>
            <a:ext cx="8539866" cy="1143000"/>
          </a:xfrm>
        </p:spPr>
        <p:txBody>
          <a:bodyPr>
            <a:normAutofit fontScale="90000"/>
          </a:bodyPr>
          <a:lstStyle/>
          <a:p>
            <a:r>
              <a:rPr lang="en-US" dirty="0" smtClean="0"/>
              <a:t>Written by teachers for teachers</a:t>
            </a:r>
            <a:endParaRPr lang="en-US" dirty="0"/>
          </a:p>
        </p:txBody>
      </p:sp>
      <p:sp>
        <p:nvSpPr>
          <p:cNvPr id="3" name="Content Placeholder 2"/>
          <p:cNvSpPr>
            <a:spLocks noGrp="1"/>
          </p:cNvSpPr>
          <p:nvPr>
            <p:ph idx="1"/>
          </p:nvPr>
        </p:nvSpPr>
        <p:spPr/>
        <p:txBody>
          <a:bodyPr/>
          <a:lstStyle/>
          <a:p>
            <a:r>
              <a:rPr lang="en-US" dirty="0" smtClean="0"/>
              <a:t>The lessons grew out of a lack of quality materials that were available for ELD students</a:t>
            </a:r>
          </a:p>
          <a:p>
            <a:r>
              <a:rPr lang="en-US" dirty="0" smtClean="0"/>
              <a:t>Many existing materials were either too childlike for middle and high school students or merely texts from earlier grades. Many lack hand-on activities.</a:t>
            </a:r>
          </a:p>
          <a:p>
            <a:r>
              <a:rPr lang="en-US" dirty="0" smtClean="0"/>
              <a:t>These lessons are aligned with Common Core Standards for the Social Studies and with the National Standards for Social Studies. </a:t>
            </a:r>
            <a:endParaRPr lang="en-US" dirty="0"/>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0346"/>
            <a:ext cx="8229600" cy="724243"/>
          </a:xfrm>
        </p:spPr>
        <p:txBody>
          <a:bodyPr>
            <a:normAutofit/>
          </a:bodyPr>
          <a:lstStyle/>
          <a:p>
            <a:r>
              <a:rPr lang="en-US" sz="2800" dirty="0" smtClean="0"/>
              <a:t>An Example:</a:t>
            </a:r>
            <a:endParaRPr lang="en-US" sz="2800" dirty="0"/>
          </a:p>
        </p:txBody>
      </p:sp>
      <p:sp>
        <p:nvSpPr>
          <p:cNvPr id="3" name="Content Placeholder 2"/>
          <p:cNvSpPr>
            <a:spLocks noGrp="1"/>
          </p:cNvSpPr>
          <p:nvPr>
            <p:ph idx="1"/>
          </p:nvPr>
        </p:nvSpPr>
        <p:spPr>
          <a:xfrm>
            <a:off x="136437" y="1721388"/>
            <a:ext cx="8847509" cy="4298413"/>
          </a:xfrm>
        </p:spPr>
        <p:txBody>
          <a:bodyPr>
            <a:normAutofit fontScale="85000" lnSpcReduction="10000"/>
          </a:bodyPr>
          <a:lstStyle/>
          <a:p>
            <a:r>
              <a:rPr lang="en-US" dirty="0" smtClean="0"/>
              <a:t>Polynesian Migration Simulation</a:t>
            </a:r>
          </a:p>
          <a:p>
            <a:r>
              <a:rPr lang="en-US" dirty="0" smtClean="0"/>
              <a:t>Duration: 1 hour</a:t>
            </a:r>
          </a:p>
          <a:p>
            <a:r>
              <a:rPr lang="en-US" dirty="0" smtClean="0"/>
              <a:t>Objectives: To learn group decision making in a historical context</a:t>
            </a:r>
          </a:p>
          <a:p>
            <a:pPr lvl="0"/>
            <a:r>
              <a:rPr lang="en-US" dirty="0" smtClean="0"/>
              <a:t>To appreciate the difficulty of Polynesian voyages of discovery</a:t>
            </a:r>
          </a:p>
          <a:p>
            <a:r>
              <a:rPr lang="en-US" dirty="0" smtClean="0"/>
              <a:t>Language Component: Declarative sentences</a:t>
            </a:r>
          </a:p>
          <a:p>
            <a:r>
              <a:rPr lang="en-US" dirty="0" smtClean="0"/>
              <a:t>Materials: Writing materials, books and/or websites about Ancient Polynesia</a:t>
            </a:r>
          </a:p>
          <a:p>
            <a:pPr lvl="0"/>
            <a:r>
              <a:rPr lang="en-US" dirty="0" smtClean="0"/>
              <a:t>A copy of the Polynesian Migration Simulation handout for each group</a:t>
            </a:r>
          </a:p>
          <a:p>
            <a:endParaRPr lang="en-US" dirty="0"/>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47500" lnSpcReduction="20000"/>
          </a:bodyPr>
          <a:lstStyle/>
          <a:p>
            <a:r>
              <a:rPr lang="en-US" dirty="0" smtClean="0"/>
              <a:t>1. Review the rules for making declarative sentences. 2. Briefly summarize a typical Polynesian voyage of discovery. 3. Divide your class in to small groups of 2–4 students of mixed ability levels. 3. Give each group a copy of the Polynesian Migration Simulation handout.</a:t>
            </a:r>
          </a:p>
          <a:p>
            <a:pPr lvl="0"/>
            <a:r>
              <a:rPr lang="en-US" dirty="0" smtClean="0"/>
              <a:t>The students in each group then read the description of cargo items and personnel and debate among themselves who and what to bring. They may adjust and recalculate the totals as many times as needed, but must not exceed the total final weight of 22,000 lb. of carrying capacity for the two ships. As the students are debating, they should practice making declarative sentences such as, “We have to include a navigator,” or “We must take more water!”</a:t>
            </a:r>
          </a:p>
          <a:p>
            <a:pPr lvl="0"/>
            <a:r>
              <a:rPr lang="en-US" dirty="0" smtClean="0"/>
              <a:t>Have each group summarize their choices to the whole class and justify why they chose to leave some items or people behind.</a:t>
            </a:r>
          </a:p>
          <a:p>
            <a:r>
              <a:rPr lang="en-US" dirty="0" smtClean="0"/>
              <a:t>Teacher Recommendations:</a:t>
            </a:r>
          </a:p>
          <a:p>
            <a:r>
              <a:rPr lang="en-US" dirty="0" smtClean="0"/>
              <a:t>This activity is best completed after you have already given students an overview of why and how Polynesian voyages of discovery were conducted. </a:t>
            </a:r>
          </a:p>
          <a:p>
            <a:pPr lvl="0"/>
            <a:r>
              <a:rPr lang="en-US" dirty="0" smtClean="0"/>
              <a:t>It is a good idea to include at least one student with good math speaking and writing skills in each group. Keep students under time pressure to come to a decision on what to carry on the ships, otherwise they will deliberate indefinitely. No more than 30 minutes should be allowed. Supervise each group to make sure that everyone is participating. Make suggestions as needed. </a:t>
            </a:r>
          </a:p>
          <a:p>
            <a:endParaRPr lang="en-US" dirty="0"/>
          </a:p>
        </p:txBody>
      </p:sp>
      <p:sp>
        <p:nvSpPr>
          <p:cNvPr id="5" name="Title 1"/>
          <p:cNvSpPr>
            <a:spLocks noGrp="1"/>
          </p:cNvSpPr>
          <p:nvPr>
            <p:ph type="title"/>
          </p:nvPr>
        </p:nvSpPr>
        <p:spPr>
          <a:xfrm>
            <a:off x="457200" y="342901"/>
            <a:ext cx="8229600" cy="1143000"/>
          </a:xfrm>
        </p:spPr>
        <p:txBody>
          <a:bodyPr/>
          <a:lstStyle/>
          <a:p>
            <a:r>
              <a:rPr lang="en-US" dirty="0" smtClean="0"/>
              <a:t>Procedure</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a:t>
            </a:r>
          </a:p>
        </p:txBody>
      </p:sp>
      <p:sp>
        <p:nvSpPr>
          <p:cNvPr id="3" name="Content Placeholder 2"/>
          <p:cNvSpPr>
            <a:spLocks noGrp="1"/>
          </p:cNvSpPr>
          <p:nvPr>
            <p:ph idx="1"/>
          </p:nvPr>
        </p:nvSpPr>
        <p:spPr/>
        <p:txBody>
          <a:bodyPr>
            <a:normAutofit fontScale="62500" lnSpcReduction="20000"/>
          </a:bodyPr>
          <a:lstStyle/>
          <a:p>
            <a:pPr>
              <a:buNone/>
            </a:pPr>
            <a:r>
              <a:rPr lang="en-US" dirty="0" smtClean="0"/>
              <a:t>Have students discuss and write answers to the following debriefing questions: </a:t>
            </a:r>
          </a:p>
          <a:p>
            <a:pPr lvl="0"/>
            <a:r>
              <a:rPr lang="en-US" dirty="0" smtClean="0"/>
              <a:t>What kinds of things did you take with you and what did you leave behind and why?</a:t>
            </a:r>
          </a:p>
          <a:p>
            <a:pPr lvl="0"/>
            <a:r>
              <a:rPr lang="en-US" dirty="0" smtClean="0"/>
              <a:t>Why did the Polynesians find it necessary to migrate over such vast distances?</a:t>
            </a:r>
          </a:p>
          <a:p>
            <a:pPr lvl="0"/>
            <a:r>
              <a:rPr lang="en-US" dirty="0" smtClean="0"/>
              <a:t>Why were some of their destinations some of the last places found on earth?</a:t>
            </a:r>
          </a:p>
          <a:p>
            <a:pPr lvl="0"/>
            <a:r>
              <a:rPr lang="en-US" dirty="0" smtClean="0"/>
              <a:t>Do you think they might have traveled all the way to North or South America? If so, why didn’t they settle there?</a:t>
            </a:r>
          </a:p>
          <a:p>
            <a:pPr lvl="0"/>
            <a:r>
              <a:rPr lang="en-US" dirty="0" smtClean="0"/>
              <a:t>What kinds of things did they take with them that where unfamiliar to you?</a:t>
            </a:r>
          </a:p>
          <a:p>
            <a:pPr lvl="0"/>
            <a:r>
              <a:rPr lang="en-US" dirty="0" smtClean="0"/>
              <a:t>What kinds of things were unknown to them that would have made their voyages easier?</a:t>
            </a:r>
          </a:p>
          <a:p>
            <a:endParaRPr lang="en-US" dirty="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Student handout</a:t>
            </a:r>
            <a:endParaRPr lang="en-US" dirty="0"/>
          </a:p>
        </p:txBody>
      </p:sp>
      <p:sp>
        <p:nvSpPr>
          <p:cNvPr id="3" name="Content Placeholder 2"/>
          <p:cNvSpPr>
            <a:spLocks noGrp="1"/>
          </p:cNvSpPr>
          <p:nvPr>
            <p:ph idx="1"/>
          </p:nvPr>
        </p:nvSpPr>
        <p:spPr>
          <a:xfrm>
            <a:off x="457200" y="1784366"/>
            <a:ext cx="8366038" cy="4235435"/>
          </a:xfrm>
        </p:spPr>
        <p:txBody>
          <a:bodyPr>
            <a:normAutofit fontScale="25000" lnSpcReduction="20000"/>
          </a:bodyPr>
          <a:lstStyle/>
          <a:p>
            <a:r>
              <a:rPr lang="en-US" sz="4800" dirty="0" smtClean="0"/>
              <a:t>Directions: You are a group of 48 Polynesians who have been asked to leave your island because it is too overcrowded to support any more people. You are forming an expedition to go to find a new island to settle. Two large canoes have been built for your journey. You must decide which people to bring and what kinds of things to take with you. Each canoe holds about 11,000 lb. of carrying capacity. You must divide the available space up among the passengers and the cargo. Discuss with your group why each item should be included on your journey or left behind. If you decide an item or person is important, decide how many of the following to take with you on your voyage to set up a new colony on a faraway island. If you decide to take a person or item with you, indicate how many pounds total of them in the blank to the right of the item or person. If you decide to leave something behind, cross it out. Total up the weight carried for all of the cargo, and then all of the people. Add the total weight together. If you exceed the total amount of 11,000 lb., decide which items or people will be eliminated from the trip.</a:t>
            </a:r>
          </a:p>
          <a:p>
            <a:r>
              <a:rPr lang="en-US" sz="4800" dirty="0" smtClean="0"/>
              <a:t>Cargo: bananas (bunches of 100 lb.), yams (baskets of 100 lb.), hooks (1/2 lb. each), spears (10 lb. each) etc.</a:t>
            </a:r>
          </a:p>
          <a:p>
            <a:r>
              <a:rPr lang="en-US" sz="4800" dirty="0" smtClean="0"/>
              <a:t>People: Ax maker (200 lb.) Farmer (200 lb.) Fisherman (185 lb.) Priest (190 lb.) etc.</a:t>
            </a:r>
          </a:p>
          <a:p>
            <a:r>
              <a:rPr lang="en-US" sz="4800" dirty="0" smtClean="0"/>
              <a:t>Subtotal of people's weight ________________________</a:t>
            </a:r>
          </a:p>
          <a:p>
            <a:r>
              <a:rPr lang="en-US" sz="4800" dirty="0" smtClean="0"/>
              <a:t>Subtotal of people's weight + Subtotal of goods' weight = Combined total of weight carried on board ________________________</a:t>
            </a:r>
          </a:p>
          <a:p>
            <a:r>
              <a:rPr lang="en-US" sz="4800" dirty="0" smtClean="0"/>
              <a:t>If you exceed the total amount of 11,000 lb., decide which items or people will be eliminated from the trip. </a:t>
            </a:r>
          </a:p>
          <a:p>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r>
              <a:rPr lang="en-US" dirty="0" smtClean="0"/>
              <a:t>(5 lb. each)</a:t>
            </a:r>
          </a:p>
          <a:p>
            <a:endParaRPr lang="en-US" dirty="0"/>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 Example from U.S. History</a:t>
            </a:r>
            <a:endParaRPr lang="en-US" dirty="0"/>
          </a:p>
        </p:txBody>
      </p:sp>
      <p:sp>
        <p:nvSpPr>
          <p:cNvPr id="3" name="Content Placeholder 2"/>
          <p:cNvSpPr>
            <a:spLocks noGrp="1"/>
          </p:cNvSpPr>
          <p:nvPr>
            <p:ph idx="1"/>
          </p:nvPr>
        </p:nvSpPr>
        <p:spPr/>
        <p:txBody>
          <a:bodyPr>
            <a:normAutofit fontScale="40000" lnSpcReduction="20000"/>
          </a:bodyPr>
          <a:lstStyle/>
          <a:p>
            <a:r>
              <a:rPr lang="en-US" dirty="0" smtClean="0"/>
              <a:t>GULF WAR PASSAGE </a:t>
            </a:r>
          </a:p>
          <a:p>
            <a:r>
              <a:rPr lang="en-US" dirty="0" smtClean="0"/>
              <a:t>Directions: </a:t>
            </a:r>
            <a:r>
              <a:rPr lang="en-US" b="0" dirty="0" smtClean="0"/>
              <a:t>Change the verb tenses in the reading below to the proper irregular verbs. Write the correct word above the underlined words in the reading below: </a:t>
            </a:r>
            <a:endParaRPr lang="en-US" dirty="0" smtClean="0"/>
          </a:p>
          <a:p>
            <a:r>
              <a:rPr lang="en-US" dirty="0" smtClean="0"/>
              <a:t>The Gulf War has been </a:t>
            </a:r>
            <a:r>
              <a:rPr lang="en-US" dirty="0" err="1" smtClean="0"/>
              <a:t>knowed</a:t>
            </a:r>
            <a:r>
              <a:rPr lang="en-US" dirty="0" smtClean="0"/>
              <a:t> by many names. Some call it the Persian Gulf War, the Iraqi War, or the First Gulf War. The war </a:t>
            </a:r>
            <a:r>
              <a:rPr lang="en-US" dirty="0" err="1" smtClean="0"/>
              <a:t>arised</a:t>
            </a:r>
            <a:r>
              <a:rPr lang="en-US" dirty="0" smtClean="0"/>
              <a:t> because the United States had promised to protect the free flow of oil through the Persian Gulf. As early as when Jimmy Carter was president, the United States had </a:t>
            </a:r>
            <a:r>
              <a:rPr lang="en-US" dirty="0" err="1" smtClean="0"/>
              <a:t>flyed</a:t>
            </a:r>
            <a:r>
              <a:rPr lang="en-US" dirty="0" smtClean="0"/>
              <a:t> American flags on oil tankers from Kuwait to show that we planned to protect them if necessary. The conflict </a:t>
            </a:r>
            <a:r>
              <a:rPr lang="en-US" dirty="0" err="1" smtClean="0"/>
              <a:t>beginned</a:t>
            </a:r>
            <a:r>
              <a:rPr lang="en-US" dirty="0" smtClean="0"/>
              <a:t> in 1991 when Iraqi president Saddam Hussein </a:t>
            </a:r>
            <a:r>
              <a:rPr lang="en-US" dirty="0" err="1" smtClean="0"/>
              <a:t>taked</a:t>
            </a:r>
            <a:r>
              <a:rPr lang="en-US" dirty="0" smtClean="0"/>
              <a:t> over Kuwait because he claimed that the land had once belonged to Iraq. What really happened was that there was a large amount of oil to be </a:t>
            </a:r>
            <a:r>
              <a:rPr lang="en-US" dirty="0" err="1" smtClean="0"/>
              <a:t>getted</a:t>
            </a:r>
            <a:r>
              <a:rPr lang="en-US" dirty="0" smtClean="0"/>
              <a:t> along the border of the two countries and that Hussein wanted it all for himself. The United States </a:t>
            </a:r>
            <a:r>
              <a:rPr lang="en-US" dirty="0" err="1" smtClean="0"/>
              <a:t>gived</a:t>
            </a:r>
            <a:r>
              <a:rPr lang="en-US" dirty="0" smtClean="0"/>
              <a:t> a warning to Hussein not to invade, but his army </a:t>
            </a:r>
            <a:r>
              <a:rPr lang="en-US" dirty="0" err="1" smtClean="0"/>
              <a:t>stealed</a:t>
            </a:r>
            <a:r>
              <a:rPr lang="en-US" dirty="0" smtClean="0"/>
              <a:t> the oil when they invaded the tiny country anyway. The United States then decided to free Kuwait by taking it back from Iraq. In order to do this the United States </a:t>
            </a:r>
            <a:r>
              <a:rPr lang="en-US" dirty="0" err="1" smtClean="0"/>
              <a:t>drawed</a:t>
            </a:r>
            <a:r>
              <a:rPr lang="en-US" dirty="0" smtClean="0"/>
              <a:t> upon help from many of Iraq’s neighbors who were also afraid of being took over by Iraq. Although Hussein said the defense of Iraq would be “The mother of all battles,” the United States </a:t>
            </a:r>
            <a:r>
              <a:rPr lang="en-US" dirty="0" err="1" smtClean="0"/>
              <a:t>beated</a:t>
            </a:r>
            <a:r>
              <a:rPr lang="en-US" dirty="0" smtClean="0"/>
              <a:t> Iraq’s army easily. </a:t>
            </a:r>
          </a:p>
          <a:p>
            <a:r>
              <a:rPr lang="en-US" dirty="0" smtClean="0"/>
              <a:t>President George H.W. Bush </a:t>
            </a:r>
            <a:r>
              <a:rPr lang="en-US" dirty="0" err="1" smtClean="0"/>
              <a:t>choosed</a:t>
            </a:r>
            <a:r>
              <a:rPr lang="en-US" dirty="0" smtClean="0"/>
              <a:t> not to try to capture the capital of Iraq, Baghdad. He </a:t>
            </a:r>
            <a:r>
              <a:rPr lang="en-US" dirty="0" err="1" smtClean="0"/>
              <a:t>feeled</a:t>
            </a:r>
            <a:r>
              <a:rPr lang="en-US" dirty="0" smtClean="0"/>
              <a:t> that it would be too difficult for the United States to occupy Iraq for a long period of time. He </a:t>
            </a:r>
            <a:r>
              <a:rPr lang="en-US" dirty="0" err="1" smtClean="0"/>
              <a:t>thinked</a:t>
            </a:r>
            <a:r>
              <a:rPr lang="en-US" dirty="0" smtClean="0"/>
              <a:t> that all that was necessary to win the war was to stop Hussein from invading Saudi Arabia or other neighboring countries. He </a:t>
            </a:r>
            <a:r>
              <a:rPr lang="en-US" dirty="0" err="1" smtClean="0"/>
              <a:t>sayed</a:t>
            </a:r>
            <a:r>
              <a:rPr lang="en-US" dirty="0" smtClean="0"/>
              <a:t> that as long as we freed Kuwait, that was enough. He </a:t>
            </a:r>
            <a:r>
              <a:rPr lang="en-US" dirty="0" err="1" smtClean="0"/>
              <a:t>sayed</a:t>
            </a:r>
            <a:r>
              <a:rPr lang="en-US" dirty="0" smtClean="0"/>
              <a:t> a longer war to take over all of Iraq would not be a good idea for America because it would take too long and be difficult to govern once we </a:t>
            </a:r>
            <a:r>
              <a:rPr lang="en-US" dirty="0" err="1" smtClean="0"/>
              <a:t>winned</a:t>
            </a:r>
            <a:r>
              <a:rPr lang="en-US" dirty="0" smtClean="0"/>
              <a:t> it. It would be leaved to George Bush’s son George W. Bush to overthrow Hussein and occupy all of Iraq in an attempt to build a new democratic government there. </a:t>
            </a:r>
          </a:p>
          <a:p>
            <a:r>
              <a:rPr lang="en-US" b="0" dirty="0" smtClean="0"/>
              <a:t/>
            </a:r>
            <a:br>
              <a:rPr lang="en-US" b="0" dirty="0" smtClean="0"/>
            </a:br>
            <a:r>
              <a:rPr lang="en-US" dirty="0" smtClean="0"/>
              <a:t>The First Persian Gulf War Student Handout </a:t>
            </a:r>
            <a:r>
              <a:rPr lang="en-US" b="0" dirty="0" smtClean="0"/>
              <a:t>© 2016 Social Studies School Service </a:t>
            </a:r>
            <a:endParaRPr lang="en-US" dirty="0" smtClean="0"/>
          </a:p>
          <a:p>
            <a:endParaRPr lang="en-US" dirty="0"/>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199409" y="125955"/>
            <a:ext cx="8753051" cy="1143000"/>
          </a:xfrm>
        </p:spPr>
        <p:txBody>
          <a:bodyPr>
            <a:normAutofit fontScale="90000"/>
          </a:bodyPr>
          <a:lstStyle/>
          <a:p>
            <a:r>
              <a:rPr lang="en-US" sz="2667" dirty="0" smtClean="0"/>
              <a:t/>
            </a:r>
            <a:br>
              <a:rPr lang="en-US" sz="2667" dirty="0" smtClean="0"/>
            </a:br>
            <a:r>
              <a:rPr lang="en-US" sz="2667" dirty="0" smtClean="0"/>
              <a:t/>
            </a:r>
            <a:br>
              <a:rPr lang="en-US" sz="2667" dirty="0" smtClean="0"/>
            </a:br>
            <a:r>
              <a:rPr lang="en-US" sz="2667" dirty="0" smtClean="0"/>
              <a:t>World History Activities for English Language Learners</a:t>
            </a:r>
            <a:br>
              <a:rPr lang="en-US" sz="2667" dirty="0" smtClean="0"/>
            </a:br>
            <a:r>
              <a:rPr lang="en-US" sz="2667" dirty="0" smtClean="0"/>
              <a:t>Ancient to </a:t>
            </a:r>
            <a:r>
              <a:rPr lang="en-US" sz="2667" dirty="0" smtClean="0"/>
              <a:t>Medieval ISBN 9781596475281</a:t>
            </a:r>
            <a:r>
              <a:rPr lang="en-US" dirty="0" smtClean="0"/>
              <a:t/>
            </a:r>
            <a:br>
              <a:rPr lang="en-US" dirty="0" smtClean="0"/>
            </a:br>
            <a:endParaRPr lang="en-US" dirty="0"/>
          </a:p>
        </p:txBody>
      </p:sp>
      <p:sp>
        <p:nvSpPr>
          <p:cNvPr id="3" name="Content Placeholder 2"/>
          <p:cNvSpPr>
            <a:spLocks noGrp="1"/>
          </p:cNvSpPr>
          <p:nvPr>
            <p:ph idx="1"/>
          </p:nvPr>
        </p:nvSpPr>
        <p:spPr>
          <a:xfrm>
            <a:off x="457200" y="2057400"/>
            <a:ext cx="8229600" cy="4576241"/>
          </a:xfrm>
        </p:spPr>
        <p:txBody>
          <a:bodyPr>
            <a:normAutofit fontScale="55000" lnSpcReduction="20000"/>
          </a:bodyPr>
          <a:lstStyle/>
          <a:p>
            <a:r>
              <a:rPr lang="en-US" dirty="0" smtClean="0"/>
              <a:t>Contents:</a:t>
            </a:r>
          </a:p>
          <a:p>
            <a:pPr lvl="0"/>
            <a:r>
              <a:rPr lang="en-US" dirty="0" smtClean="0"/>
              <a:t>Plant and Animal Origins 	Invent Your Own Writing System  	Royal Nicknames Ancient Egypt</a:t>
            </a:r>
          </a:p>
          <a:p>
            <a:r>
              <a:rPr lang="en-US" dirty="0" smtClean="0"/>
              <a:t>Monument to a Pharaoh Competition 	Mysteries of the Indus River Valley Civilization 	Hebrew Writings 	Lesser-known Ancient Cultures</a:t>
            </a:r>
          </a:p>
          <a:p>
            <a:r>
              <a:rPr lang="en-US" dirty="0" smtClean="0"/>
              <a:t>Oversimplified Modifiers 	Ancient Persia Details and Definitions 	</a:t>
            </a:r>
          </a:p>
          <a:p>
            <a:r>
              <a:rPr lang="en-US" dirty="0" smtClean="0"/>
              <a:t>Ancient Greece Newspaper	 Roman Inventions 	Chinese Dynasties Group Report</a:t>
            </a:r>
          </a:p>
          <a:p>
            <a:r>
              <a:rPr lang="en-US" dirty="0" smtClean="0"/>
              <a:t>Myths of Ancient and Medieval Africa	Identify My Mayan Drawing	</a:t>
            </a:r>
          </a:p>
          <a:p>
            <a:r>
              <a:rPr lang="en-US" dirty="0" smtClean="0"/>
              <a:t>Aztec Trade Simulation	Incan Incompletes	Comparing Major Religions of Asia</a:t>
            </a:r>
          </a:p>
          <a:p>
            <a:r>
              <a:rPr lang="en-US" dirty="0" smtClean="0"/>
              <a:t>That Came From India Too?	An Early Christian on Trial	Fall of Rome Debate	</a:t>
            </a:r>
          </a:p>
          <a:p>
            <a:r>
              <a:rPr lang="en-US" dirty="0" smtClean="0"/>
              <a:t>Germanic Origins of English	Barbarian Invasions from Asia	Building a Feudal Pyramid</a:t>
            </a:r>
          </a:p>
          <a:p>
            <a:r>
              <a:rPr lang="en-US" dirty="0" smtClean="0"/>
              <a:t>Medieval Explorers Cartoon</a:t>
            </a:r>
          </a:p>
          <a:p>
            <a:r>
              <a:rPr lang="en-US" dirty="0" smtClean="0"/>
              <a:t>Polynesian Migration Simulation	Samurai Social Media</a:t>
            </a:r>
          </a:p>
          <a:p>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948"/>
            <a:ext cx="8229600" cy="1143000"/>
          </a:xfrm>
        </p:spPr>
        <p:txBody>
          <a:bodyPr>
            <a:normAutofit fontScale="90000"/>
          </a:bodyPr>
          <a:lstStyle/>
          <a:p>
            <a:r>
              <a:rPr lang="en-US" sz="3111" dirty="0" smtClean="0"/>
              <a:t/>
            </a:r>
            <a:br>
              <a:rPr lang="en-US" sz="3111" dirty="0" smtClean="0"/>
            </a:br>
            <a:r>
              <a:rPr lang="en-US" sz="3111" dirty="0" smtClean="0"/>
              <a:t/>
            </a:r>
            <a:br>
              <a:rPr lang="en-US" sz="3111" dirty="0" smtClean="0"/>
            </a:br>
            <a:r>
              <a:rPr lang="en-US" sz="3111" dirty="0" smtClean="0"/>
              <a:t>World </a:t>
            </a:r>
            <a:r>
              <a:rPr lang="en-US" sz="3111" dirty="0" smtClean="0"/>
              <a:t>History Activities for English Language Learners Renaissance to the 21</a:t>
            </a:r>
            <a:r>
              <a:rPr lang="en-US" sz="3111" baseline="30000" dirty="0" smtClean="0"/>
              <a:t>st</a:t>
            </a:r>
            <a:r>
              <a:rPr lang="en-US" sz="3111" dirty="0" smtClean="0"/>
              <a:t> Century</a:t>
            </a:r>
            <a:r>
              <a:rPr lang="en-US" sz="3111" dirty="0" smtClean="0"/>
              <a:t> </a:t>
            </a:r>
            <a:br>
              <a:rPr lang="en-US" sz="3111" dirty="0" smtClean="0"/>
            </a:br>
            <a:r>
              <a:rPr lang="en-US" sz="3111" dirty="0" smtClean="0"/>
              <a:t>ISBN </a:t>
            </a:r>
            <a:r>
              <a:rPr lang="en-US" sz="3200" dirty="0" smtClean="0"/>
              <a:t>9781560049630</a:t>
            </a:r>
            <a:r>
              <a:rPr lang="en-US" sz="3111" dirty="0" smtClean="0"/>
              <a:t> </a:t>
            </a:r>
            <a:r>
              <a:rPr lang="en-US" dirty="0" smtClean="0"/>
              <a:t/>
            </a:r>
            <a:br>
              <a:rPr lang="en-US" dirty="0" smtClean="0"/>
            </a:br>
            <a:endParaRPr lang="en-US" dirty="0"/>
          </a:p>
        </p:txBody>
      </p:sp>
      <p:sp>
        <p:nvSpPr>
          <p:cNvPr id="3" name="Content Placeholder 2"/>
          <p:cNvSpPr>
            <a:spLocks noGrp="1"/>
          </p:cNvSpPr>
          <p:nvPr>
            <p:ph idx="1"/>
          </p:nvPr>
        </p:nvSpPr>
        <p:spPr>
          <a:xfrm>
            <a:off x="457200" y="2057401"/>
            <a:ext cx="8229600" cy="4523760"/>
          </a:xfrm>
        </p:spPr>
        <p:txBody>
          <a:bodyPr>
            <a:normAutofit fontScale="47500" lnSpcReduction="20000"/>
          </a:bodyPr>
          <a:lstStyle/>
          <a:p>
            <a:r>
              <a:rPr lang="en-US" dirty="0" smtClean="0"/>
              <a:t>Monarchy Report 	Renaissance Newspaper 	Patronage Proposal Form 	Scientific Revolution Bingo </a:t>
            </a:r>
          </a:p>
          <a:p>
            <a:r>
              <a:rPr lang="en-US" dirty="0" smtClean="0"/>
              <a:t>Explorers Matching Game 	Explorers Grammar Exercise	Comparison of Colonies Chart 	</a:t>
            </a:r>
          </a:p>
          <a:p>
            <a:r>
              <a:rPr lang="en-US" dirty="0" smtClean="0"/>
              <a:t>Divide and Conquer 	Reformation Cartoons 	Enlightenment Letters 	French Revolution Vocabulary 	Letter from Napoleon’s Soldier</a:t>
            </a:r>
            <a:r>
              <a:rPr lang="en-US" b="0" dirty="0" smtClean="0"/>
              <a:t>	</a:t>
            </a:r>
            <a:r>
              <a:rPr lang="en-US" dirty="0" smtClean="0"/>
              <a:t>Latin American Independence </a:t>
            </a:r>
          </a:p>
          <a:p>
            <a:r>
              <a:rPr lang="en-US" dirty="0" smtClean="0"/>
              <a:t>Industrial Revolution Inventions: Identify My Drawing	The Race for Resources Game 	</a:t>
            </a:r>
          </a:p>
          <a:p>
            <a:r>
              <a:rPr lang="en-US" dirty="0" smtClean="0"/>
              <a:t>Explorers of Africa Simulation </a:t>
            </a:r>
          </a:p>
          <a:p>
            <a:r>
              <a:rPr lang="en-US" dirty="0" smtClean="0"/>
              <a:t> Taking Colonies 	World War I	 World War II Battles 	Decolonization Children’s Book 	</a:t>
            </a:r>
          </a:p>
          <a:p>
            <a:r>
              <a:rPr lang="en-US" dirty="0" smtClean="0"/>
              <a:t>Origins of the Cold War Group Interview 	Korean War Decisions	 The Vietnam War The Space Race </a:t>
            </a:r>
          </a:p>
          <a:p>
            <a:r>
              <a:rPr lang="en-US" dirty="0" smtClean="0"/>
              <a:t>Mao Propaganda Posters  	Arab-Israeli Wars Crises of the 1970s: “Time to Lay It on the Line!”</a:t>
            </a:r>
            <a:r>
              <a:rPr lang="en-US" b="0" dirty="0" smtClean="0"/>
              <a:t>	</a:t>
            </a:r>
          </a:p>
          <a:p>
            <a:r>
              <a:rPr lang="en-US" dirty="0" smtClean="0"/>
              <a:t>Iranian Hostage Crisis Tiananmen Square  Fishbowl Activity The First Persian Gulf War  </a:t>
            </a:r>
          </a:p>
          <a:p>
            <a:r>
              <a:rPr lang="en-US" dirty="0" smtClean="0"/>
              <a:t>The End of the Cold War: </a:t>
            </a:r>
          </a:p>
          <a:p>
            <a:r>
              <a:rPr lang="en-US" dirty="0" smtClean="0"/>
              <a:t>How We Came to the United States 	 George W. Bush and the</a:t>
            </a:r>
            <a:br>
              <a:rPr lang="en-US" dirty="0" smtClean="0"/>
            </a:br>
            <a:r>
              <a:rPr lang="en-US" dirty="0" smtClean="0"/>
              <a:t>War on Terror Graphic Organizer</a:t>
            </a:r>
            <a:r>
              <a:rPr lang="en-US" b="0" dirty="0" smtClean="0"/>
              <a:t>	</a:t>
            </a:r>
            <a:r>
              <a:rPr lang="en-US" dirty="0" smtClean="0"/>
              <a:t>Technological Revolution </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667" dirty="0" smtClean="0"/>
              <a:t/>
            </a:r>
            <a:br>
              <a:rPr lang="en-US" sz="2667" dirty="0" smtClean="0"/>
            </a:br>
            <a:r>
              <a:rPr lang="en-US" sz="2667" dirty="0" smtClean="0"/>
              <a:t>US History Activities for English Language Learners </a:t>
            </a:r>
            <a:br>
              <a:rPr lang="en-US" sz="2667" dirty="0" smtClean="0"/>
            </a:br>
            <a:r>
              <a:rPr lang="en-US" sz="2667" dirty="0" smtClean="0"/>
              <a:t>Age of Exploration—21st Century</a:t>
            </a:r>
            <a:r>
              <a:rPr lang="en-US" sz="2667" dirty="0" smtClean="0"/>
              <a:t> ISBN 9781560049487</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47500" lnSpcReduction="20000"/>
          </a:bodyPr>
          <a:lstStyle/>
          <a:p>
            <a:r>
              <a:rPr lang="en-US" dirty="0" smtClean="0"/>
              <a:t>Locate </a:t>
            </a:r>
            <a:r>
              <a:rPr lang="en-US" dirty="0" smtClean="0"/>
              <a:t>the Tribe 	Age of Exploration Explorers Grammar 	Comparison of American Colonies 	</a:t>
            </a:r>
          </a:p>
          <a:p>
            <a:r>
              <a:rPr lang="en-US" dirty="0" smtClean="0"/>
              <a:t>“Dear King George . . .”	 American Revolution Language Lesson 		War of 1812  Game	Manifest Destiny Word List 	Imaginary 49er Letter </a:t>
            </a:r>
          </a:p>
          <a:p>
            <a:r>
              <a:rPr lang="en-US" dirty="0" smtClean="0"/>
              <a:t>Antebellum Newspaper 	Civil War Quotations 	Reconstruction 	The Indian Wars 	The Industrial Revolution</a:t>
            </a:r>
          </a:p>
          <a:p>
            <a:r>
              <a:rPr lang="en-US" dirty="0" smtClean="0"/>
              <a:t>The Progressive Era 	American Imperialism Homonym Activity 	Taking Colonies: A US History 	World War I </a:t>
            </a:r>
          </a:p>
          <a:p>
            <a:r>
              <a:rPr lang="en-US" dirty="0" smtClean="0"/>
              <a:t>The Great Depression Cartoons	World War II Battles 	Origins of the Cold War 	Korean War Decisions 	Civil Rights Opinions</a:t>
            </a:r>
          </a:p>
          <a:p>
            <a:r>
              <a:rPr lang="en-US" dirty="0" smtClean="0"/>
              <a:t>The Space Race News Report	The Vietnam War 	1960s Social Movements 	Hippie Day 	</a:t>
            </a:r>
          </a:p>
          <a:p>
            <a:r>
              <a:rPr lang="en-US" dirty="0" smtClean="0"/>
              <a:t>Nixon’s Watergate Speech 	Mind Mapping the Reagan Era 		Gulf War Passage 		The End of the Cold War: How We Came to the United States </a:t>
            </a:r>
          </a:p>
          <a:p>
            <a:r>
              <a:rPr lang="en-US" dirty="0" smtClean="0"/>
              <a:t>War on Terror Graphic Organizer 		Twentieth Century Slang</a:t>
            </a:r>
            <a:br>
              <a:rPr lang="en-US" dirty="0" smtClean="0"/>
            </a:br>
            <a:endParaRPr lang="en-US" dirty="0" smtClean="0"/>
          </a:p>
          <a:p>
            <a:endParaRPr lang="en-US" dirty="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Sharing Time</a:t>
            </a:r>
            <a:endParaRPr lang="en-US" dirty="0"/>
          </a:p>
        </p:txBody>
      </p:sp>
      <p:sp>
        <p:nvSpPr>
          <p:cNvPr id="3" name="Content Placeholder 2"/>
          <p:cNvSpPr>
            <a:spLocks noGrp="1"/>
          </p:cNvSpPr>
          <p:nvPr>
            <p:ph idx="1"/>
          </p:nvPr>
        </p:nvSpPr>
        <p:spPr/>
        <p:txBody>
          <a:bodyPr>
            <a:normAutofit/>
          </a:bodyPr>
          <a:lstStyle/>
          <a:p>
            <a:r>
              <a:rPr lang="en-US" sz="3600" dirty="0" smtClean="0"/>
              <a:t>Any questions on how to implement this teaching strategy?</a:t>
            </a:r>
          </a:p>
          <a:p>
            <a:r>
              <a:rPr lang="en-US" sz="3600" dirty="0" smtClean="0"/>
              <a:t>Could you develop lessons like this own your own?</a:t>
            </a:r>
          </a:p>
          <a:p>
            <a:r>
              <a:rPr lang="en-US" sz="3600" dirty="0" smtClean="0"/>
              <a:t>What are some of your strategies that work?</a:t>
            </a:r>
            <a:endParaRPr lang="en-US" sz="3600" dirty="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English language learner students cannot be ignored</a:t>
            </a:r>
            <a:endParaRPr lang="en-US" dirty="0"/>
          </a:p>
        </p:txBody>
      </p:sp>
      <p:sp>
        <p:nvSpPr>
          <p:cNvPr id="3" name="Content Placeholder 2"/>
          <p:cNvSpPr>
            <a:spLocks noGrp="1"/>
          </p:cNvSpPr>
          <p:nvPr>
            <p:ph idx="1"/>
          </p:nvPr>
        </p:nvSpPr>
        <p:spPr/>
        <p:txBody>
          <a:bodyPr/>
          <a:lstStyle/>
          <a:p>
            <a:r>
              <a:rPr lang="en-US" dirty="0"/>
              <a:t>1/6 of our students in California are </a:t>
            </a:r>
            <a:r>
              <a:rPr lang="en-US" dirty="0" smtClean="0"/>
              <a:t>ELD</a:t>
            </a:r>
          </a:p>
          <a:p>
            <a:r>
              <a:rPr lang="en-US" dirty="0" smtClean="0"/>
              <a:t>In many schools the proportion is substantially higher</a:t>
            </a:r>
          </a:p>
          <a:p>
            <a:r>
              <a:rPr lang="en-US" dirty="0" smtClean="0"/>
              <a:t>In schools with a lower ELD population the students are not being adequately served</a:t>
            </a:r>
          </a:p>
          <a:p>
            <a:r>
              <a:rPr lang="en-US" dirty="0" smtClean="0"/>
              <a:t>The </a:t>
            </a:r>
            <a:r>
              <a:rPr lang="en-US" dirty="0"/>
              <a:t>n</a:t>
            </a:r>
            <a:r>
              <a:rPr lang="en-US" dirty="0" smtClean="0"/>
              <a:t>eeds of this student population must be met</a:t>
            </a:r>
          </a:p>
          <a:p>
            <a:endParaRPr lang="en-US" dirty="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Book Signing</a:t>
            </a:r>
            <a:endParaRPr lang="en-US" dirty="0"/>
          </a:p>
        </p:txBody>
      </p:sp>
      <p:sp>
        <p:nvSpPr>
          <p:cNvPr id="3" name="Content Placeholder 2"/>
          <p:cNvSpPr>
            <a:spLocks noGrp="1"/>
          </p:cNvSpPr>
          <p:nvPr>
            <p:ph idx="1"/>
          </p:nvPr>
        </p:nvSpPr>
        <p:spPr/>
        <p:txBody>
          <a:bodyPr/>
          <a:lstStyle/>
          <a:p>
            <a:r>
              <a:rPr lang="en-US" dirty="0" smtClean="0"/>
              <a:t>I will be doing a Book Signing at the Social Studies School Service booth 500-501 at 2 p.m. today.</a:t>
            </a:r>
          </a:p>
          <a:p>
            <a:r>
              <a:rPr lang="en-US" dirty="0" smtClean="0"/>
              <a:t>My contact information is</a:t>
            </a:r>
          </a:p>
          <a:p>
            <a:r>
              <a:rPr lang="en-US" dirty="0" smtClean="0"/>
              <a:t>Richard Di Giacomo		 </a:t>
            </a:r>
            <a:r>
              <a:rPr lang="en-US" dirty="0" smtClean="0">
                <a:hlinkClick r:id="rId2"/>
              </a:rPr>
              <a:t>krinibar@aol.com</a:t>
            </a:r>
            <a:endParaRPr lang="en-US" dirty="0" smtClean="0"/>
          </a:p>
          <a:p>
            <a:r>
              <a:rPr lang="en-US" dirty="0" err="1" smtClean="0"/>
              <a:t>www.socialstudies.com</a:t>
            </a:r>
            <a:endParaRPr lang="en-US" dirty="0" smtClean="0"/>
          </a:p>
          <a:p>
            <a:r>
              <a:rPr lang="en-US" dirty="0" smtClean="0">
                <a:hlinkClick r:id="rId3"/>
              </a:rPr>
              <a:t>www.magnificopublications</a:t>
            </a:r>
            <a:endParaRPr lang="en-US" dirty="0" smtClean="0"/>
          </a:p>
          <a:p>
            <a:r>
              <a:rPr lang="en-US" dirty="0" smtClean="0"/>
              <a:t>(408) 286-5179</a:t>
            </a: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l"/>
            <a:r>
              <a:rPr lang="en-US" sz="3200" dirty="0" smtClean="0"/>
              <a:t>The demands of the History–Social Science Content Standards for California are clear:</a:t>
            </a:r>
            <a:endParaRPr lang="en-US" sz="3200" dirty="0"/>
          </a:p>
        </p:txBody>
      </p:sp>
      <p:sp>
        <p:nvSpPr>
          <p:cNvPr id="3" name="Content Placeholder 2"/>
          <p:cNvSpPr>
            <a:spLocks noGrp="1"/>
          </p:cNvSpPr>
          <p:nvPr>
            <p:ph idx="1"/>
          </p:nvPr>
        </p:nvSpPr>
        <p:spPr/>
        <p:txBody>
          <a:bodyPr>
            <a:normAutofit fontScale="92500"/>
          </a:bodyPr>
          <a:lstStyle/>
          <a:p>
            <a:r>
              <a:rPr lang="en-US" dirty="0" smtClean="0"/>
              <a:t>“Teachers should organize their instruction based upon their students’ academic literacy in the discipline, their overall English literacy, and their content understanding. More specifically, an instructional approach that includes substantive oral language interaction, appropriate pacing of concepts, strategic grammar instruction, increased feedback, and research-based literacy strategies designed specifically for learning the individual disciplines within the history–social science framework is one most likely to produce gains in both student content understanding and literacy." </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Challenge:</a:t>
            </a:r>
            <a:endParaRPr lang="en-US" dirty="0"/>
          </a:p>
        </p:txBody>
      </p:sp>
      <p:sp>
        <p:nvSpPr>
          <p:cNvPr id="3" name="Content Placeholder 2"/>
          <p:cNvSpPr>
            <a:spLocks noGrp="1"/>
          </p:cNvSpPr>
          <p:nvPr>
            <p:ph idx="1"/>
          </p:nvPr>
        </p:nvSpPr>
        <p:spPr/>
        <p:txBody>
          <a:bodyPr/>
          <a:lstStyle/>
          <a:p>
            <a:r>
              <a:rPr lang="en-US" dirty="0" smtClean="0"/>
              <a:t>The challenge for teachers is to teach grammar, reading, and writing strategies while also meeting the content standards for their grade level.</a:t>
            </a:r>
          </a:p>
          <a:p>
            <a:r>
              <a:rPr lang="en-US" dirty="0" smtClean="0"/>
              <a:t>There is definitely a wall that ELD students face when trying to learn history due to their lack of prior knowledge and English fluency.</a:t>
            </a:r>
          </a:p>
        </p:txBody>
      </p:sp>
      <p:pic>
        <p:nvPicPr>
          <p:cNvPr id="4" name="Picture 3" descr="Great-Wall-Of-China-Wallpapers-3.jpg"/>
          <p:cNvPicPr>
            <a:picLocks noChangeAspect="1"/>
          </p:cNvPicPr>
          <p:nvPr/>
        </p:nvPicPr>
        <p:blipFill>
          <a:blip r:embed="rId2"/>
          <a:stretch>
            <a:fillRect/>
          </a:stretch>
        </p:blipFill>
        <p:spPr>
          <a:xfrm>
            <a:off x="5735008" y="4376527"/>
            <a:ext cx="2951792" cy="2213844"/>
          </a:xfrm>
          <a:prstGeom prst="rect">
            <a:avLst/>
          </a:prstGeom>
          <a:ln w="19050" cmpd="sng">
            <a:solidFill>
              <a:schemeClr val="tx1"/>
            </a:solid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dirty="0" smtClean="0"/>
              <a:t/>
            </a:r>
            <a:br>
              <a:rPr lang="en-US" sz="4000" dirty="0" smtClean="0"/>
            </a:br>
            <a:r>
              <a:rPr lang="en-US" sz="4000" dirty="0" smtClean="0"/>
              <a:t>While our students may be hard workers and highly motivated… </a:t>
            </a:r>
            <a:r>
              <a:rPr lang="en-US" dirty="0" smtClean="0"/>
              <a:t/>
            </a:r>
            <a:br>
              <a:rPr lang="en-US" dirty="0" smtClean="0"/>
            </a:br>
            <a:endParaRPr lang="en-US" dirty="0"/>
          </a:p>
        </p:txBody>
      </p:sp>
      <p:sp>
        <p:nvSpPr>
          <p:cNvPr id="3" name="Content Placeholder 2"/>
          <p:cNvSpPr>
            <a:spLocks noGrp="1"/>
          </p:cNvSpPr>
          <p:nvPr>
            <p:ph idx="1"/>
          </p:nvPr>
        </p:nvSpPr>
        <p:spPr/>
        <p:txBody>
          <a:bodyPr>
            <a:normAutofit fontScale="92500"/>
          </a:bodyPr>
          <a:lstStyle/>
          <a:p>
            <a:r>
              <a:rPr lang="en-US" dirty="0" smtClean="0"/>
              <a:t>They lack much of the prior knowledge of Americana that native born students take for granted</a:t>
            </a:r>
          </a:p>
          <a:p>
            <a:r>
              <a:rPr lang="en-US" dirty="0" smtClean="0"/>
              <a:t>They have not grown up interacting with the American government or democratic practices</a:t>
            </a:r>
          </a:p>
          <a:p>
            <a:r>
              <a:rPr lang="en-US" dirty="0" smtClean="0"/>
              <a:t>They may have not been literate in their home country</a:t>
            </a:r>
          </a:p>
          <a:p>
            <a:r>
              <a:rPr lang="en-US" dirty="0" smtClean="0"/>
              <a:t>The historiography and pedagogy in their home country may have been deficient or highly propagandistic</a:t>
            </a:r>
          </a:p>
          <a:p>
            <a:r>
              <a:rPr lang="en-US" dirty="0" smtClean="0"/>
              <a:t>Our students may not have completed primary school </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quandary:</a:t>
            </a:r>
            <a:endParaRPr lang="en-US" dirty="0"/>
          </a:p>
        </p:txBody>
      </p:sp>
      <p:pic>
        <p:nvPicPr>
          <p:cNvPr id="4" name="Content Placeholder 3" descr="branches.jpg"/>
          <p:cNvPicPr>
            <a:picLocks noGrp="1" noChangeAspect="1"/>
          </p:cNvPicPr>
          <p:nvPr>
            <p:ph idx="1"/>
          </p:nvPr>
        </p:nvPicPr>
        <p:blipFill>
          <a:blip r:embed="rId2"/>
          <a:srcRect l="-18048" r="-18048"/>
          <a:stretch>
            <a:fillRect/>
          </a:stretch>
        </p:blipFill>
        <p:spPr>
          <a:xfrm>
            <a:off x="1315188" y="2781511"/>
            <a:ext cx="7238453" cy="3348388"/>
          </a:xfrm>
        </p:spPr>
      </p:pic>
      <p:sp>
        <p:nvSpPr>
          <p:cNvPr id="5" name="TextBox 4"/>
          <p:cNvSpPr txBox="1"/>
          <p:nvPr/>
        </p:nvSpPr>
        <p:spPr>
          <a:xfrm>
            <a:off x="457200" y="1721388"/>
            <a:ext cx="8229599" cy="923330"/>
          </a:xfrm>
          <a:prstGeom prst="rect">
            <a:avLst/>
          </a:prstGeom>
          <a:noFill/>
        </p:spPr>
        <p:txBody>
          <a:bodyPr wrap="square" rtlCol="0">
            <a:spAutoFit/>
          </a:bodyPr>
          <a:lstStyle/>
          <a:p>
            <a:r>
              <a:rPr lang="en-US" dirty="0" smtClean="0"/>
              <a:t>I had to teach Government to 12</a:t>
            </a:r>
            <a:r>
              <a:rPr lang="en-US" baseline="30000" dirty="0" smtClean="0"/>
              <a:t>th</a:t>
            </a:r>
            <a:r>
              <a:rPr lang="en-US" dirty="0" smtClean="0"/>
              <a:t> graders who had a 6</a:t>
            </a:r>
            <a:r>
              <a:rPr lang="en-US" baseline="30000" dirty="0" smtClean="0"/>
              <a:t>th</a:t>
            </a:r>
            <a:r>
              <a:rPr lang="en-US" dirty="0" smtClean="0"/>
              <a:t> grade reading level and no prior experience with the U.S. Constitution because they were not here in 8</a:t>
            </a:r>
            <a:r>
              <a:rPr lang="en-US" baseline="30000" dirty="0" smtClean="0"/>
              <a:t>th</a:t>
            </a:r>
            <a:r>
              <a:rPr lang="en-US" dirty="0" smtClean="0"/>
              <a:t> grade. No one understood the 3 branches of government.</a:t>
            </a:r>
            <a:endParaRPr lang="en-US" dirty="0"/>
          </a:p>
        </p:txBody>
      </p:sp>
      <p:sp>
        <p:nvSpPr>
          <p:cNvPr id="6" name="TextBox 5"/>
          <p:cNvSpPr txBox="1"/>
          <p:nvPr/>
        </p:nvSpPr>
        <p:spPr>
          <a:xfrm>
            <a:off x="1133488" y="6129821"/>
            <a:ext cx="7420153" cy="369332"/>
          </a:xfrm>
          <a:prstGeom prst="rect">
            <a:avLst/>
          </a:prstGeom>
          <a:noFill/>
        </p:spPr>
        <p:txBody>
          <a:bodyPr wrap="square" rtlCol="0">
            <a:spAutoFit/>
          </a:bodyPr>
          <a:lstStyle/>
          <a:p>
            <a:pPr algn="ctr"/>
            <a:r>
              <a:rPr lang="en-US" dirty="0" smtClean="0"/>
              <a:t>Solution: I brought in actual tree branches!</a:t>
            </a: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Frustrations for students</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Many times students understand the concept, but cannot express it in English</a:t>
            </a:r>
          </a:p>
          <a:p>
            <a:r>
              <a:rPr lang="en-US" dirty="0" smtClean="0"/>
              <a:t>Mixed ability levels and multiple primary languages in the same classroom</a:t>
            </a:r>
          </a:p>
          <a:p>
            <a:r>
              <a:rPr lang="en-US" dirty="0" smtClean="0"/>
              <a:t>Lack of teacher aides who are fluent in the target languages</a:t>
            </a:r>
          </a:p>
          <a:p>
            <a:r>
              <a:rPr lang="en-US" dirty="0" smtClean="0"/>
              <a:t>Teachers sometimes talk too fast or use too many idioms</a:t>
            </a:r>
          </a:p>
          <a:p>
            <a:r>
              <a:rPr lang="en-US" dirty="0" smtClean="0"/>
              <a:t>Some teachers assume that students understand them because no one is asking questions</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One solution</a:t>
            </a:r>
            <a:endParaRPr lang="en-US" dirty="0"/>
          </a:p>
        </p:txBody>
      </p:sp>
      <p:sp>
        <p:nvSpPr>
          <p:cNvPr id="3" name="Content Placeholder 2"/>
          <p:cNvSpPr>
            <a:spLocks noGrp="1"/>
          </p:cNvSpPr>
          <p:nvPr>
            <p:ph idx="1"/>
          </p:nvPr>
        </p:nvSpPr>
        <p:spPr>
          <a:xfrm>
            <a:off x="457200" y="1815855"/>
            <a:ext cx="8229600" cy="3962400"/>
          </a:xfrm>
        </p:spPr>
        <p:txBody>
          <a:bodyPr/>
          <a:lstStyle/>
          <a:p>
            <a:r>
              <a:rPr lang="en-US" dirty="0" smtClean="0"/>
              <a:t>Imbed language arts components in your social studies lessons</a:t>
            </a:r>
          </a:p>
          <a:p>
            <a:r>
              <a:rPr lang="en-US" dirty="0" smtClean="0"/>
              <a:t>Blend the course content in history and the grammar components that are necessary both for comprehension of the subject matter and general English fluency </a:t>
            </a:r>
            <a:endParaRPr lang="en-US" dirty="0"/>
          </a:p>
        </p:txBody>
      </p:sp>
      <p:pic>
        <p:nvPicPr>
          <p:cNvPr id="4" name="Picture 3" descr="WorldHistELL.jpg"/>
          <p:cNvPicPr>
            <a:picLocks noChangeAspect="1"/>
          </p:cNvPicPr>
          <p:nvPr/>
        </p:nvPicPr>
        <p:blipFill>
          <a:blip r:embed="rId2"/>
          <a:stretch>
            <a:fillRect/>
          </a:stretch>
        </p:blipFill>
        <p:spPr>
          <a:xfrm>
            <a:off x="3635198" y="4420366"/>
            <a:ext cx="1663700" cy="2159000"/>
          </a:xfrm>
          <a:prstGeom prst="rect">
            <a:avLst/>
          </a:prstGeom>
        </p:spPr>
      </p:pic>
      <p:pic>
        <p:nvPicPr>
          <p:cNvPr id="5" name="Picture 4" descr="Z364.jpg"/>
          <p:cNvPicPr>
            <a:picLocks noChangeAspect="1"/>
          </p:cNvPicPr>
          <p:nvPr/>
        </p:nvPicPr>
        <p:blipFill>
          <a:blip r:embed="rId3"/>
          <a:stretch>
            <a:fillRect/>
          </a:stretch>
        </p:blipFill>
        <p:spPr>
          <a:xfrm>
            <a:off x="6328646" y="4437213"/>
            <a:ext cx="1668674" cy="2157768"/>
          </a:xfrm>
          <a:prstGeom prst="rect">
            <a:avLst/>
          </a:prstGeom>
        </p:spPr>
      </p:pic>
      <p:pic>
        <p:nvPicPr>
          <p:cNvPr id="7" name="Picture 6" descr="Z371.jpg"/>
          <p:cNvPicPr>
            <a:picLocks noChangeAspect="1"/>
          </p:cNvPicPr>
          <p:nvPr/>
        </p:nvPicPr>
        <p:blipFill>
          <a:blip r:embed="rId4"/>
          <a:stretch>
            <a:fillRect/>
          </a:stretch>
        </p:blipFill>
        <p:spPr>
          <a:xfrm>
            <a:off x="692687" y="4437213"/>
            <a:ext cx="1670879" cy="2142153"/>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Each book contains:</a:t>
            </a:r>
            <a:endParaRPr lang="en-US" dirty="0"/>
          </a:p>
        </p:txBody>
      </p:sp>
      <p:sp>
        <p:nvSpPr>
          <p:cNvPr id="3" name="Content Placeholder 2"/>
          <p:cNvSpPr>
            <a:spLocks noGrp="1"/>
          </p:cNvSpPr>
          <p:nvPr>
            <p:ph idx="1"/>
          </p:nvPr>
        </p:nvSpPr>
        <p:spPr/>
        <p:txBody>
          <a:bodyPr/>
          <a:lstStyle/>
          <a:p>
            <a:pPr lvl="0"/>
            <a:r>
              <a:rPr lang="en-US" dirty="0" smtClean="0"/>
              <a:t>Hands-on, sheltered classroom activities that take advantage of multiple learning styles and differing language acquisition levels. These are often very active and engaging.</a:t>
            </a:r>
          </a:p>
          <a:p>
            <a:pPr lvl="0"/>
            <a:r>
              <a:rPr lang="en-US" dirty="0" smtClean="0"/>
              <a:t>Grammar exercises based on the vocabulary of the lesson that reinforce both grammar skills and content area goals. These exercises will help build stronger readers and writers while reinforcing the main ideas of the course content in history.</a:t>
            </a:r>
          </a:p>
          <a:p>
            <a:endParaRPr lang="en-US"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 Id="rId3" Type="http://schemas.openxmlformats.org/officeDocument/2006/relationships/image" Target="../media/image3.jpeg"/></Relationships>
</file>

<file path=ppt/theme/theme1.xml><?xml version="1.0" encoding="utf-8"?>
<a:theme xmlns:a="http://schemas.openxmlformats.org/drawingml/2006/main" name="Focus">
  <a:themeElements>
    <a:clrScheme name="Focus">
      <a:dk1>
        <a:sysClr val="windowText" lastClr="000000"/>
      </a:dk1>
      <a:lt1>
        <a:sysClr val="window" lastClr="FFFFFF"/>
      </a:lt1>
      <a:dk2>
        <a:srgbClr val="0064E2"/>
      </a:dk2>
      <a:lt2>
        <a:srgbClr val="B5D2F5"/>
      </a:lt2>
      <a:accent1>
        <a:srgbClr val="FFB91D"/>
      </a:accent1>
      <a:accent2>
        <a:srgbClr val="F97817"/>
      </a:accent2>
      <a:accent3>
        <a:srgbClr val="6DE304"/>
      </a:accent3>
      <a:accent4>
        <a:srgbClr val="FF0000"/>
      </a:accent4>
      <a:accent5>
        <a:srgbClr val="732BEA"/>
      </a:accent5>
      <a:accent6>
        <a:srgbClr val="C913AD"/>
      </a:accent6>
      <a:hlink>
        <a:srgbClr val="FFE400"/>
      </a:hlink>
      <a:folHlink>
        <a:srgbClr val="A3EC62"/>
      </a:folHlink>
    </a:clrScheme>
    <a:fontScheme name="Focus">
      <a:majorFont>
        <a:latin typeface="Corbel"/>
        <a:ea typeface=""/>
        <a:cs typeface=""/>
        <a:font script="Jpan" typeface="ＭＳ ゴシック"/>
      </a:majorFont>
      <a:minorFont>
        <a:latin typeface="Corbel"/>
        <a:ea typeface=""/>
        <a:cs typeface=""/>
        <a:font script="Jpan" typeface="ＭＳ ゴシック"/>
      </a:minorFont>
    </a:fontScheme>
    <a:fmtScheme name="Focus">
      <a:fillStyleLst>
        <a:solidFill>
          <a:schemeClr val="phClr"/>
        </a:solidFill>
        <a:solidFill>
          <a:schemeClr val="phClr"/>
        </a:solidFill>
        <a:solidFill>
          <a:schemeClr val="phClr">
            <a:satMod val="150000"/>
          </a:schemeClr>
        </a:solidFill>
      </a:fillStyleLst>
      <a:lnStyleLst>
        <a:ln w="19050" cap="flat" cmpd="sng" algn="ctr">
          <a:solidFill>
            <a:schemeClr val="phClr">
              <a:shade val="95000"/>
              <a:satMod val="105000"/>
            </a:schemeClr>
          </a:solidFill>
          <a:prstDash val="solid"/>
        </a:ln>
        <a:ln w="38100" cap="flat" cmpd="sng" algn="ctr">
          <a:solidFill>
            <a:schemeClr val="phClr"/>
          </a:solidFill>
          <a:prstDash val="solid"/>
        </a:ln>
        <a:ln w="50800" cap="flat" cmpd="sng" algn="ctr">
          <a:solidFill>
            <a:schemeClr val="phClr"/>
          </a:solidFill>
          <a:prstDash val="solid"/>
        </a:ln>
      </a:lnStyleLst>
      <a:effectStyleLst>
        <a:effectStyle>
          <a:effectLst/>
        </a:effectStyle>
        <a:effectStyle>
          <a:effectLst>
            <a:innerShdw blurRad="50800" dist="25400" dir="13500000">
              <a:srgbClr val="FFFFFF">
                <a:alpha val="75000"/>
              </a:srgbClr>
            </a:innerShdw>
            <a:outerShdw blurRad="101600" dist="63500" dir="4200000" algn="br" rotWithShape="0">
              <a:srgbClr val="000000">
                <a:alpha val="50000"/>
              </a:srgbClr>
            </a:outerShdw>
          </a:effectLst>
        </a:effectStyle>
        <a:effectStyle>
          <a:effectLst>
            <a:glow rad="101600">
              <a:schemeClr val="lt1">
                <a:alpha val="40000"/>
              </a:schemeClr>
            </a:glow>
          </a:effectLst>
          <a:scene3d>
            <a:camera prst="orthographicFront">
              <a:rot lat="0" lon="0" rev="0"/>
            </a:camera>
            <a:lightRig rig="soft" dir="r">
              <a:rot lat="0" lon="0" rev="5400000"/>
            </a:lightRig>
          </a:scene3d>
          <a:sp3d prstMaterial="softmetal">
            <a:bevelT w="31750" h="63500"/>
          </a:sp3d>
        </a:effectStyle>
      </a:effectStyleLst>
      <a:bgFillStyleLst>
        <a:blipFill rotWithShape="1">
          <a:blip xmlns:r="http://schemas.openxmlformats.org/officeDocument/2006/relationships" r:embed="rId1">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2">
            <a:duotone>
              <a:schemeClr val="phClr">
                <a:tint val="80000"/>
                <a:shade val="10000"/>
                <a:satMod val="250000"/>
              </a:schemeClr>
              <a:schemeClr val="phClr">
                <a:tint val="70000"/>
                <a:alpha val="80000"/>
                <a:satMod val="250000"/>
              </a:schemeClr>
            </a:duotone>
          </a:blip>
          <a:stretch/>
        </a:blipFill>
        <a:blipFill rotWithShape="1">
          <a:blip xmlns:r="http://schemas.openxmlformats.org/officeDocument/2006/relationships" r:embed="rId3">
            <a:duotone>
              <a:schemeClr val="phClr">
                <a:tint val="80000"/>
                <a:shade val="10000"/>
                <a:satMod val="250000"/>
              </a:schemeClr>
              <a:schemeClr val="phClr">
                <a:tint val="70000"/>
                <a:alpha val="80000"/>
                <a:sat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Focus.thmx</Template>
  <TotalTime>198</TotalTime>
  <Words>2402</Words>
  <Application>Microsoft Macintosh PowerPoint</Application>
  <PresentationFormat>On-screen Show (4:3)</PresentationFormat>
  <Paragraphs>142</Paragraphs>
  <Slides>20</Slides>
  <Notes>0</Notes>
  <HiddenSlides>0</HiddenSlides>
  <MMClips>0</MMClips>
  <ScaleCrop>false</ScaleCrop>
  <HeadingPairs>
    <vt:vector size="4" baseType="variant">
      <vt:variant>
        <vt:lpstr>Design Template</vt:lpstr>
      </vt:variant>
      <vt:variant>
        <vt:i4>1</vt:i4>
      </vt:variant>
      <vt:variant>
        <vt:lpstr>Slide Titles</vt:lpstr>
      </vt:variant>
      <vt:variant>
        <vt:i4>20</vt:i4>
      </vt:variant>
    </vt:vector>
  </HeadingPairs>
  <TitlesOfParts>
    <vt:vector size="21" baseType="lpstr">
      <vt:lpstr>Focus</vt:lpstr>
      <vt:lpstr>Juggling the Demands of the Standards with Your ELL      Students</vt:lpstr>
      <vt:lpstr>The English language learner students cannot be ignored</vt:lpstr>
      <vt:lpstr>The demands of the History–Social Science Content Standards for California are clear:</vt:lpstr>
      <vt:lpstr>The Challenge:</vt:lpstr>
      <vt:lpstr> While our students may be hard workers and highly motivated…  </vt:lpstr>
      <vt:lpstr>My quandary:</vt:lpstr>
      <vt:lpstr>Frustrations for students</vt:lpstr>
      <vt:lpstr>One solution</vt:lpstr>
      <vt:lpstr>Each book contains:</vt:lpstr>
      <vt:lpstr>Written by teachers for teachers</vt:lpstr>
      <vt:lpstr>An Example:</vt:lpstr>
      <vt:lpstr>Procedure</vt:lpstr>
      <vt:lpstr>Evaluation</vt:lpstr>
      <vt:lpstr>Student handout</vt:lpstr>
      <vt:lpstr>An Example from U.S. History</vt:lpstr>
      <vt:lpstr>  World History Activities for English Language Learners Ancient to Medieval ISBN 9781596475281 </vt:lpstr>
      <vt:lpstr>  World History Activities for English Language Learners Renaissance to the 21st Century  ISBN 9781560049630  </vt:lpstr>
      <vt:lpstr> US History Activities for English Language Learners  Age of Exploration—21st Century ISBN 9781560049487 </vt:lpstr>
      <vt:lpstr>Sharing Time</vt:lpstr>
      <vt:lpstr>Book Signing</vt:lpstr>
    </vt:vector>
  </TitlesOfParts>
  <Company>Magnifico Publications</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Juggling the Demands of the Standards with Your ELL Students</dc:title>
  <dc:creator>Richard Di Giacomo</dc:creator>
  <cp:lastModifiedBy>Richard Di Giacomo</cp:lastModifiedBy>
  <cp:revision>17</cp:revision>
  <dcterms:created xsi:type="dcterms:W3CDTF">2018-03-23T00:51:26Z</dcterms:created>
  <dcterms:modified xsi:type="dcterms:W3CDTF">2018-03-23T01:09:18Z</dcterms:modified>
</cp:coreProperties>
</file>